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handoutMasterIdLst>
    <p:handoutMasterId r:id="rId21"/>
  </p:handoutMasterIdLst>
  <p:sldIdLst>
    <p:sldId id="256" r:id="rId2"/>
    <p:sldId id="278" r:id="rId3"/>
    <p:sldId id="283" r:id="rId4"/>
    <p:sldId id="282" r:id="rId5"/>
    <p:sldId id="281" r:id="rId6"/>
    <p:sldId id="266" r:id="rId7"/>
    <p:sldId id="267" r:id="rId8"/>
    <p:sldId id="268" r:id="rId9"/>
    <p:sldId id="269" r:id="rId10"/>
    <p:sldId id="270" r:id="rId11"/>
    <p:sldId id="271" r:id="rId12"/>
    <p:sldId id="272" r:id="rId13"/>
    <p:sldId id="273" r:id="rId14"/>
    <p:sldId id="277" r:id="rId15"/>
    <p:sldId id="274" r:id="rId16"/>
    <p:sldId id="275" r:id="rId17"/>
    <p:sldId id="276" r:id="rId18"/>
    <p:sldId id="280"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449" autoAdjust="0"/>
  </p:normalViewPr>
  <p:slideViewPr>
    <p:cSldViewPr snapToGrid="0" snapToObjects="1">
      <p:cViewPr varScale="1">
        <p:scale>
          <a:sx n="63" d="100"/>
          <a:sy n="63" d="100"/>
        </p:scale>
        <p:origin x="-216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88CB10-F696-6E4C-AD07-C60DB79111FD}" type="datetimeFigureOut">
              <a:rPr lang="en-US" smtClean="0"/>
              <a:t>5/24/14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2E7AF82-BE8A-3C4A-8CBD-C8A22DFC486E}" type="slidenum">
              <a:rPr lang="en-US" smtClean="0"/>
              <a:t>‹#›</a:t>
            </a:fld>
            <a:endParaRPr lang="en-US"/>
          </a:p>
        </p:txBody>
      </p:sp>
    </p:spTree>
    <p:extLst>
      <p:ext uri="{BB962C8B-B14F-4D97-AF65-F5344CB8AC3E}">
        <p14:creationId xmlns:p14="http://schemas.microsoft.com/office/powerpoint/2010/main" val="28380538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175C9E-B80F-A14F-A9A9-80386173866F}" type="datetimeFigureOut">
              <a:rPr lang="en-US" smtClean="0"/>
              <a:t>5/24/14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536E0-87C1-3142-A8D8-D6B945FAF6E9}" type="slidenum">
              <a:rPr lang="en-US" smtClean="0"/>
              <a:t>‹#›</a:t>
            </a:fld>
            <a:endParaRPr lang="en-US"/>
          </a:p>
        </p:txBody>
      </p:sp>
    </p:spTree>
    <p:extLst>
      <p:ext uri="{BB962C8B-B14F-4D97-AF65-F5344CB8AC3E}">
        <p14:creationId xmlns:p14="http://schemas.microsoft.com/office/powerpoint/2010/main" val="22418946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7FFD83-1E51-4543-A949-5596340B8071}" type="slidenum">
              <a:rPr lang="en-US" smtClean="0"/>
              <a:t>2</a:t>
            </a:fld>
            <a:endParaRPr lang="en-US" dirty="0"/>
          </a:p>
        </p:txBody>
      </p:sp>
    </p:spTree>
    <p:extLst>
      <p:ext uri="{BB962C8B-B14F-4D97-AF65-F5344CB8AC3E}">
        <p14:creationId xmlns:p14="http://schemas.microsoft.com/office/powerpoint/2010/main" val="365708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536E0-87C1-3142-A8D8-D6B945FAF6E9}" type="slidenum">
              <a:rPr lang="en-US" smtClean="0"/>
              <a:t>3</a:t>
            </a:fld>
            <a:endParaRPr lang="en-US"/>
          </a:p>
        </p:txBody>
      </p:sp>
    </p:spTree>
    <p:extLst>
      <p:ext uri="{BB962C8B-B14F-4D97-AF65-F5344CB8AC3E}">
        <p14:creationId xmlns:p14="http://schemas.microsoft.com/office/powerpoint/2010/main" val="111507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Sample</a:t>
            </a:r>
            <a:r>
              <a:rPr lang="en-US" baseline="0" dirty="0" smtClean="0"/>
              <a:t> </a:t>
            </a:r>
            <a:r>
              <a:rPr lang="en-US" dirty="0" smtClean="0"/>
              <a:t>of 3000 MSU staff invited; 415 completed survey. Requirement of having a Facebook account lowered the response</a:t>
            </a:r>
            <a:r>
              <a:rPr lang="en-US" baseline="0" dirty="0" smtClean="0"/>
              <a:t> rate.</a:t>
            </a:r>
          </a:p>
          <a:p>
            <a:endParaRPr lang="en-US" baseline="0" dirty="0" smtClean="0"/>
          </a:p>
          <a:p>
            <a:r>
              <a:rPr lang="en-US" baseline="0" dirty="0" smtClean="0"/>
              <a:t>Asked them about the various behaviors they performed, directly or indirectly, that could represent a form of relationship maintenance. </a:t>
            </a:r>
          </a:p>
          <a:p>
            <a:endParaRPr lang="en-US" baseline="0" dirty="0" smtClean="0"/>
          </a:p>
          <a:p>
            <a:r>
              <a:rPr lang="en-US" baseline="0" dirty="0" smtClean="0"/>
              <a:t>Also asked them about relational closeness, perceived access to resources, general communication patterns. </a:t>
            </a:r>
            <a:endParaRPr lang="en-US" dirty="0"/>
          </a:p>
        </p:txBody>
      </p:sp>
      <p:sp>
        <p:nvSpPr>
          <p:cNvPr id="4" name="Slide Number Placeholder 3"/>
          <p:cNvSpPr>
            <a:spLocks noGrp="1"/>
          </p:cNvSpPr>
          <p:nvPr>
            <p:ph type="sldNum" sz="quarter" idx="10"/>
          </p:nvPr>
        </p:nvSpPr>
        <p:spPr/>
        <p:txBody>
          <a:bodyPr/>
          <a:lstStyle/>
          <a:p>
            <a:fld id="{417FFD83-1E51-4543-A949-5596340B8071}" type="slidenum">
              <a:rPr lang="en-US" smtClean="0"/>
              <a:t>5</a:t>
            </a:fld>
            <a:endParaRPr lang="en-US" dirty="0"/>
          </a:p>
        </p:txBody>
      </p:sp>
    </p:spTree>
    <p:extLst>
      <p:ext uri="{BB962C8B-B14F-4D97-AF65-F5344CB8AC3E}">
        <p14:creationId xmlns:p14="http://schemas.microsoft.com/office/powerpoint/2010/main" val="3918321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 SPSS syntax script to run parallel analysis.</a:t>
            </a:r>
            <a:r>
              <a:rPr lang="en-US" baseline="0" dirty="0" smtClean="0"/>
              <a:t> This confirmed a four-factor solution. </a:t>
            </a:r>
          </a:p>
          <a:p>
            <a:r>
              <a:rPr lang="en-US" baseline="0" dirty="0" smtClean="0"/>
              <a:t>1000 dataset were generated.</a:t>
            </a:r>
          </a:p>
          <a:p>
            <a:r>
              <a:rPr lang="en-US" baseline="0" dirty="0" smtClean="0"/>
              <a:t>Principal axis and maximum likelihood extra were tested; however, solutions they provided were in line with </a:t>
            </a:r>
            <a:r>
              <a:rPr lang="en-US" baseline="0" dirty="0" err="1" smtClean="0"/>
              <a:t>promax</a:t>
            </a:r>
            <a:endParaRPr lang="en-US" baseline="0" dirty="0" smtClean="0"/>
          </a:p>
          <a:p>
            <a:endParaRPr lang="en-US" baseline="0" dirty="0" smtClean="0"/>
          </a:p>
          <a:p>
            <a:r>
              <a:rPr lang="en-US" baseline="0" dirty="0" smtClean="0"/>
              <a:t>-------</a:t>
            </a:r>
          </a:p>
          <a:p>
            <a:r>
              <a:rPr lang="en-US" baseline="0" dirty="0" smtClean="0"/>
              <a:t>PA Explained:</a:t>
            </a:r>
          </a:p>
          <a:p>
            <a:r>
              <a:rPr lang="en-US" dirty="0" smtClean="0"/>
              <a:t>Parallel Analysis takes a different approach, and is based on the Monte Carlo simulation. A data set, having the same sample size and number of variables, but containing random numbers, are subjected to analysis, and the Eigen values obtained are recorded. This is repeated many times (the common recommendations are between 50 and 100 replications, although 1000 times have been suggested). The Eigen values for each component, obtained from many replications, are used to calculate means and Standard Deviations, from these the 95 percentile values are obtained (95 percentile = mean + 1.65SD). These are the Eigen Values obtained from random numbers, and forms the standard against which the Eigen values of each component from the research data is matched. Components are retained if its Eigen value exceeds the 95 percentile of the simulated values. The argument being that this variance is greater than that obtained at random.</a:t>
            </a:r>
            <a:endParaRPr lang="en-US" dirty="0"/>
          </a:p>
        </p:txBody>
      </p:sp>
      <p:sp>
        <p:nvSpPr>
          <p:cNvPr id="4" name="Slide Number Placeholder 3"/>
          <p:cNvSpPr>
            <a:spLocks noGrp="1"/>
          </p:cNvSpPr>
          <p:nvPr>
            <p:ph type="sldNum" sz="quarter" idx="10"/>
          </p:nvPr>
        </p:nvSpPr>
        <p:spPr/>
        <p:txBody>
          <a:bodyPr/>
          <a:lstStyle/>
          <a:p>
            <a:fld id="{63ABBF78-A5E2-3541-8300-72B4813F697C}" type="slidenum">
              <a:rPr lang="en-US" smtClean="0"/>
              <a:t>6</a:t>
            </a:fld>
            <a:endParaRPr lang="en-US" dirty="0"/>
          </a:p>
        </p:txBody>
      </p:sp>
    </p:spTree>
    <p:extLst>
      <p:ext uri="{BB962C8B-B14F-4D97-AF65-F5344CB8AC3E}">
        <p14:creationId xmlns:p14="http://schemas.microsoft.com/office/powerpoint/2010/main" val="950851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ABBF78-A5E2-3541-8300-72B4813F697C}" type="slidenum">
              <a:rPr lang="en-US" smtClean="0"/>
              <a:t>7</a:t>
            </a:fld>
            <a:endParaRPr lang="en-US" dirty="0"/>
          </a:p>
        </p:txBody>
      </p:sp>
    </p:spTree>
    <p:extLst>
      <p:ext uri="{BB962C8B-B14F-4D97-AF65-F5344CB8AC3E}">
        <p14:creationId xmlns:p14="http://schemas.microsoft.com/office/powerpoint/2010/main" val="1418355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Support was Positive Communication</a:t>
            </a:r>
          </a:p>
          <a:p>
            <a:r>
              <a:rPr lang="en-US" dirty="0" smtClean="0"/>
              <a:t>Social</a:t>
            </a:r>
            <a:r>
              <a:rPr lang="en-US" baseline="0" dirty="0" smtClean="0"/>
              <a:t> Information Seeking was Social Communication</a:t>
            </a:r>
            <a:endParaRPr lang="en-US" dirty="0"/>
          </a:p>
        </p:txBody>
      </p:sp>
      <p:sp>
        <p:nvSpPr>
          <p:cNvPr id="4" name="Slide Number Placeholder 3"/>
          <p:cNvSpPr>
            <a:spLocks noGrp="1"/>
          </p:cNvSpPr>
          <p:nvPr>
            <p:ph type="sldNum" sz="quarter" idx="10"/>
          </p:nvPr>
        </p:nvSpPr>
        <p:spPr/>
        <p:txBody>
          <a:bodyPr/>
          <a:lstStyle/>
          <a:p>
            <a:fld id="{63ABBF78-A5E2-3541-8300-72B4813F697C}" type="slidenum">
              <a:rPr lang="en-US" smtClean="0"/>
              <a:t>8</a:t>
            </a:fld>
            <a:endParaRPr lang="en-US" dirty="0"/>
          </a:p>
        </p:txBody>
      </p:sp>
    </p:spTree>
    <p:extLst>
      <p:ext uri="{BB962C8B-B14F-4D97-AF65-F5344CB8AC3E}">
        <p14:creationId xmlns:p14="http://schemas.microsoft.com/office/powerpoint/2010/main" val="1418355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Support was Positive Communication</a:t>
            </a:r>
          </a:p>
          <a:p>
            <a:r>
              <a:rPr lang="en-US" dirty="0" smtClean="0"/>
              <a:t>Social</a:t>
            </a:r>
            <a:r>
              <a:rPr lang="en-US" baseline="0" dirty="0" smtClean="0"/>
              <a:t> Information Seeking was Social Communication</a:t>
            </a:r>
            <a:endParaRPr lang="en-US" dirty="0"/>
          </a:p>
        </p:txBody>
      </p:sp>
      <p:sp>
        <p:nvSpPr>
          <p:cNvPr id="4" name="Slide Number Placeholder 3"/>
          <p:cNvSpPr>
            <a:spLocks noGrp="1"/>
          </p:cNvSpPr>
          <p:nvPr>
            <p:ph type="sldNum" sz="quarter" idx="10"/>
          </p:nvPr>
        </p:nvSpPr>
        <p:spPr/>
        <p:txBody>
          <a:bodyPr/>
          <a:lstStyle/>
          <a:p>
            <a:fld id="{63ABBF78-A5E2-3541-8300-72B4813F697C}" type="slidenum">
              <a:rPr lang="en-US" smtClean="0"/>
              <a:t>9</a:t>
            </a:fld>
            <a:endParaRPr lang="en-US" dirty="0"/>
          </a:p>
        </p:txBody>
      </p:sp>
    </p:spTree>
    <p:extLst>
      <p:ext uri="{BB962C8B-B14F-4D97-AF65-F5344CB8AC3E}">
        <p14:creationId xmlns:p14="http://schemas.microsoft.com/office/powerpoint/2010/main" val="1418355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Support was Positive Communication</a:t>
            </a:r>
          </a:p>
          <a:p>
            <a:r>
              <a:rPr lang="en-US" dirty="0" smtClean="0"/>
              <a:t>Social</a:t>
            </a:r>
            <a:r>
              <a:rPr lang="en-US" baseline="0" dirty="0" smtClean="0"/>
              <a:t> Information Seeking was Social Communication</a:t>
            </a:r>
          </a:p>
          <a:p>
            <a:endParaRPr lang="en-US" baseline="0" dirty="0" smtClean="0"/>
          </a:p>
          <a:p>
            <a:r>
              <a:rPr lang="en-US" baseline="0" dirty="0" smtClean="0"/>
              <a:t>Questions cut in CFA: </a:t>
            </a:r>
          </a:p>
          <a:p>
            <a:r>
              <a:rPr lang="en-US" dirty="0" smtClean="0"/>
              <a:t>[question(value), id=4] posts updates to Facebook about his/her day-to-day activities</a:t>
            </a:r>
          </a:p>
          <a:p>
            <a:r>
              <a:rPr lang="en-US" sz="1800" dirty="0" smtClean="0"/>
              <a:t>I learn about big news in (person)’s life from Facebook. </a:t>
            </a:r>
          </a:p>
          <a:p>
            <a:endParaRPr lang="en-US" dirty="0"/>
          </a:p>
        </p:txBody>
      </p:sp>
      <p:sp>
        <p:nvSpPr>
          <p:cNvPr id="4" name="Slide Number Placeholder 3"/>
          <p:cNvSpPr>
            <a:spLocks noGrp="1"/>
          </p:cNvSpPr>
          <p:nvPr>
            <p:ph type="sldNum" sz="quarter" idx="10"/>
          </p:nvPr>
        </p:nvSpPr>
        <p:spPr/>
        <p:txBody>
          <a:bodyPr/>
          <a:lstStyle/>
          <a:p>
            <a:fld id="{63ABBF78-A5E2-3541-8300-72B4813F697C}" type="slidenum">
              <a:rPr lang="en-US" smtClean="0"/>
              <a:t>10</a:t>
            </a:fld>
            <a:endParaRPr lang="en-US" dirty="0"/>
          </a:p>
        </p:txBody>
      </p:sp>
    </p:spTree>
    <p:extLst>
      <p:ext uri="{BB962C8B-B14F-4D97-AF65-F5344CB8AC3E}">
        <p14:creationId xmlns:p14="http://schemas.microsoft.com/office/powerpoint/2010/main" val="1418355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Convergent validity assesses the extent to which two measures that should theoretically be related are actually related. </a:t>
            </a:r>
            <a:endParaRPr lang="en-US" dirty="0" smtClean="0"/>
          </a:p>
          <a:p>
            <a:endParaRPr lang="en-US" dirty="0" smtClean="0"/>
          </a:p>
          <a:p>
            <a:r>
              <a:rPr lang="en-US" dirty="0" smtClean="0"/>
              <a:t>Relational closeness:  The extent to which two people feel emotionally connected is generally correlated with engagement in relationship maintenance strategies </a:t>
            </a:r>
          </a:p>
          <a:p>
            <a:endParaRPr lang="en-US" dirty="0" smtClean="0"/>
          </a:p>
          <a:p>
            <a:r>
              <a:rPr lang="en-US" dirty="0" smtClean="0"/>
              <a:t>Perceived</a:t>
            </a:r>
            <a:r>
              <a:rPr lang="en-US" baseline="0" dirty="0" smtClean="0"/>
              <a:t> access to social provisions: two of these subscales tap specifically into the emotional and instrumental support that members of one’s social network may provide: Guidance measures the degree to which a person feels s/he has people to turn to for advice, while Reliable Alliance assesses whether the person believes someone will provide him/her with tangible assistance when needed.</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Facebook Social Connection: </a:t>
            </a:r>
            <a:r>
              <a:rPr lang="en-US" sz="1200" kern="1200" dirty="0" smtClean="0">
                <a:solidFill>
                  <a:schemeClr val="tx1"/>
                </a:solidFill>
                <a:effectLst/>
                <a:latin typeface="+mn-lt"/>
                <a:ea typeface="+mn-ea"/>
                <a:cs typeface="+mn-cs"/>
              </a:rPr>
              <a:t>This scale adapts Ledbetter’s (2009) validated Online Social Connection measure</a:t>
            </a:r>
            <a:r>
              <a:rPr lang="en-US" sz="1200" kern="1200" baseline="0" dirty="0" smtClean="0">
                <a:solidFill>
                  <a:schemeClr val="tx1"/>
                </a:solidFill>
                <a:effectLst/>
                <a:latin typeface="+mn-lt"/>
                <a:ea typeface="+mn-ea"/>
                <a:cs typeface="+mn-cs"/>
              </a:rPr>
              <a:t> and</a:t>
            </a:r>
            <a:r>
              <a:rPr lang="en-US" sz="1200" kern="1200" dirty="0" smtClean="0">
                <a:solidFill>
                  <a:schemeClr val="tx1"/>
                </a:solidFill>
                <a:effectLst/>
                <a:latin typeface="+mn-lt"/>
                <a:ea typeface="+mn-ea"/>
                <a:cs typeface="+mn-cs"/>
              </a:rPr>
              <a:t> “represents the extent to which an individual believes that online communication is an important part of that individual’s social life.” </a:t>
            </a:r>
            <a:endParaRPr lang="en-US" dirty="0" smtClean="0"/>
          </a:p>
          <a:p>
            <a:endParaRPr lang="en-US" dirty="0"/>
          </a:p>
        </p:txBody>
      </p:sp>
      <p:sp>
        <p:nvSpPr>
          <p:cNvPr id="4" name="Slide Number Placeholder 3"/>
          <p:cNvSpPr>
            <a:spLocks noGrp="1"/>
          </p:cNvSpPr>
          <p:nvPr>
            <p:ph type="sldNum" sz="quarter" idx="10"/>
          </p:nvPr>
        </p:nvSpPr>
        <p:spPr/>
        <p:txBody>
          <a:bodyPr/>
          <a:lstStyle/>
          <a:p>
            <a:fld id="{18C536E0-87C1-3142-A8D8-D6B945FAF6E9}" type="slidenum">
              <a:rPr lang="en-US" smtClean="0"/>
              <a:t>11</a:t>
            </a:fld>
            <a:endParaRPr lang="en-US"/>
          </a:p>
        </p:txBody>
      </p:sp>
    </p:spTree>
    <p:extLst>
      <p:ext uri="{BB962C8B-B14F-4D97-AF65-F5344CB8AC3E}">
        <p14:creationId xmlns:p14="http://schemas.microsoft.com/office/powerpoint/2010/main" val="3673078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CMIN/DF, which is the chi-square divided by the </a:t>
            </a:r>
            <a:r>
              <a:rPr lang="en-US" dirty="0" err="1" smtClean="0"/>
              <a:t>df</a:t>
            </a:r>
            <a:r>
              <a:rPr lang="en-US" dirty="0" smtClean="0"/>
              <a:t> value, should ideally be less than 2.0</a:t>
            </a:r>
          </a:p>
          <a:p>
            <a:endParaRPr lang="en-US" dirty="0" smtClean="0"/>
          </a:p>
          <a:p>
            <a:r>
              <a:rPr lang="en-US" dirty="0" smtClean="0"/>
              <a:t>The root mean square residual (RMR) and standardized root mean square residual (SRMR) are the square root of the discrepancy between the sample covariance matrix and the model covariance matrix.</a:t>
            </a:r>
          </a:p>
          <a:p>
            <a:endParaRPr lang="en-US" dirty="0" smtClean="0"/>
          </a:p>
          <a:p>
            <a:r>
              <a:rPr lang="en-US" dirty="0" smtClean="0"/>
              <a:t>RMSEA, which denotes root mean square of the residuals, should be less than 0.05</a:t>
            </a:r>
          </a:p>
          <a:p>
            <a:endParaRPr lang="en-US" dirty="0" smtClean="0"/>
          </a:p>
          <a:p>
            <a:r>
              <a:rPr lang="en-US" dirty="0" smtClean="0"/>
              <a:t>The comparative fit index (CFI) analyzes the model fit by examining the discrepancy between the data and the hypothesized model, while adjusting for the issues of sample size inherent in the chi-squared test of model fit and the normed fit index</a:t>
            </a:r>
          </a:p>
          <a:p>
            <a:endParaRPr lang="en-US" dirty="0" smtClean="0"/>
          </a:p>
          <a:p>
            <a:r>
              <a:rPr lang="en-US" dirty="0" smtClean="0"/>
              <a:t>The goodness of fit index (GFI) is a measure of fit between the hypothesized model and the observed covariance matrix. The adjusted goodness of fit index (AGFI) corrects the GFI, which is affected by the number of indicators of each latent variable.</a:t>
            </a:r>
          </a:p>
          <a:p>
            <a:endParaRPr lang="en-US" dirty="0"/>
          </a:p>
        </p:txBody>
      </p:sp>
      <p:sp>
        <p:nvSpPr>
          <p:cNvPr id="4" name="Slide Number Placeholder 3"/>
          <p:cNvSpPr>
            <a:spLocks noGrp="1"/>
          </p:cNvSpPr>
          <p:nvPr>
            <p:ph type="sldNum" sz="quarter" idx="10"/>
          </p:nvPr>
        </p:nvSpPr>
        <p:spPr/>
        <p:txBody>
          <a:bodyPr/>
          <a:lstStyle/>
          <a:p>
            <a:fld id="{18C536E0-87C1-3142-A8D8-D6B945FAF6E9}" type="slidenum">
              <a:rPr lang="en-US" smtClean="0"/>
              <a:t>12</a:t>
            </a:fld>
            <a:endParaRPr lang="en-US"/>
          </a:p>
        </p:txBody>
      </p:sp>
    </p:spTree>
    <p:extLst>
      <p:ext uri="{BB962C8B-B14F-4D97-AF65-F5344CB8AC3E}">
        <p14:creationId xmlns:p14="http://schemas.microsoft.com/office/powerpoint/2010/main" val="2195809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CMIN/DF, which is the chi-square divided by the </a:t>
            </a:r>
            <a:r>
              <a:rPr lang="en-US" dirty="0" err="1" smtClean="0"/>
              <a:t>df</a:t>
            </a:r>
            <a:r>
              <a:rPr lang="en-US" dirty="0" smtClean="0"/>
              <a:t> value, should ideally be less than 2.0</a:t>
            </a:r>
          </a:p>
          <a:p>
            <a:endParaRPr lang="en-US" dirty="0" smtClean="0"/>
          </a:p>
          <a:p>
            <a:r>
              <a:rPr lang="en-US" dirty="0" smtClean="0"/>
              <a:t>The root mean square residual (RMR) and standardized root mean square residual (SRMR) are the square root of the discrepancy between the sample covariance matrix and the model covariance matrix.</a:t>
            </a:r>
          </a:p>
          <a:p>
            <a:endParaRPr lang="en-US" dirty="0" smtClean="0"/>
          </a:p>
          <a:p>
            <a:r>
              <a:rPr lang="en-US" dirty="0" smtClean="0"/>
              <a:t>RMSEA, which denotes root mean square of the residuals, should be less than 0.05</a:t>
            </a:r>
          </a:p>
          <a:p>
            <a:endParaRPr lang="en-US" dirty="0" smtClean="0"/>
          </a:p>
          <a:p>
            <a:r>
              <a:rPr lang="en-US" dirty="0" smtClean="0"/>
              <a:t>The comparative fit index (CFI) analyzes the model fit by examining the discrepancy between the data and the hypothesized model, while adjusting for the issues of sample size inherent in the chi-squared test of model fit and the normed fit index</a:t>
            </a:r>
          </a:p>
          <a:p>
            <a:endParaRPr lang="en-US" dirty="0" smtClean="0"/>
          </a:p>
          <a:p>
            <a:r>
              <a:rPr lang="en-US" dirty="0" smtClean="0"/>
              <a:t>The goodness of fit index (GFI) is a measure of fit between the hypothesized model and the observed covariance matrix. The adjusted goodness of fit index (AGFI) corrects the GFI, which is affected by the number of indicators of each latent variable.</a:t>
            </a:r>
            <a:endParaRPr lang="en-US" dirty="0"/>
          </a:p>
        </p:txBody>
      </p:sp>
      <p:sp>
        <p:nvSpPr>
          <p:cNvPr id="4" name="Slide Number Placeholder 3"/>
          <p:cNvSpPr>
            <a:spLocks noGrp="1"/>
          </p:cNvSpPr>
          <p:nvPr>
            <p:ph type="sldNum" sz="quarter" idx="10"/>
          </p:nvPr>
        </p:nvSpPr>
        <p:spPr/>
        <p:txBody>
          <a:bodyPr/>
          <a:lstStyle/>
          <a:p>
            <a:fld id="{18C536E0-87C1-3142-A8D8-D6B945FAF6E9}" type="slidenum">
              <a:rPr lang="en-US" smtClean="0"/>
              <a:t>13</a:t>
            </a:fld>
            <a:endParaRPr lang="en-US"/>
          </a:p>
        </p:txBody>
      </p:sp>
    </p:spTree>
    <p:extLst>
      <p:ext uri="{BB962C8B-B14F-4D97-AF65-F5344CB8AC3E}">
        <p14:creationId xmlns:p14="http://schemas.microsoft.com/office/powerpoint/2010/main" val="2195809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CMIN/DF, which is the chi-square divided by the </a:t>
            </a:r>
            <a:r>
              <a:rPr lang="en-US" dirty="0" err="1" smtClean="0"/>
              <a:t>df</a:t>
            </a:r>
            <a:r>
              <a:rPr lang="en-US" dirty="0" smtClean="0"/>
              <a:t> value, should ideally be less than 2.0</a:t>
            </a:r>
          </a:p>
          <a:p>
            <a:endParaRPr lang="en-US" dirty="0" smtClean="0"/>
          </a:p>
          <a:p>
            <a:r>
              <a:rPr lang="en-US" dirty="0" smtClean="0"/>
              <a:t>The root mean square residual (RMR) and standardized root mean square residual (SRMR) are the square root of the discrepancy between the sample covariance matrix and the model covariance matrix.</a:t>
            </a:r>
          </a:p>
          <a:p>
            <a:endParaRPr lang="en-US" dirty="0" smtClean="0"/>
          </a:p>
          <a:p>
            <a:r>
              <a:rPr lang="en-US" dirty="0" smtClean="0"/>
              <a:t>RMSEA, which denotes root mean square of the residuals, should be less than 0.05</a:t>
            </a:r>
          </a:p>
          <a:p>
            <a:endParaRPr lang="en-US" dirty="0" smtClean="0"/>
          </a:p>
          <a:p>
            <a:r>
              <a:rPr lang="en-US" dirty="0" smtClean="0"/>
              <a:t>The comparative fit index (CFI) analyzes the model fit by examining the discrepancy between the data and the hypothesized model, while adjusting for the issues of sample size inherent in the chi-squared test of model fit and the normed fit index</a:t>
            </a:r>
          </a:p>
          <a:p>
            <a:endParaRPr lang="en-US" dirty="0" smtClean="0"/>
          </a:p>
          <a:p>
            <a:r>
              <a:rPr lang="en-US" dirty="0" smtClean="0"/>
              <a:t>The goodness of fit index (GFI) is a measure of fit between the hypothesized model and the observed covariance matrix. The adjusted goodness of fit index (AGFI) corrects the GFI, which is affected by the number of indicators of each latent variable.</a:t>
            </a:r>
          </a:p>
          <a:p>
            <a:endParaRPr lang="en-US" dirty="0"/>
          </a:p>
        </p:txBody>
      </p:sp>
      <p:sp>
        <p:nvSpPr>
          <p:cNvPr id="4" name="Slide Number Placeholder 3"/>
          <p:cNvSpPr>
            <a:spLocks noGrp="1"/>
          </p:cNvSpPr>
          <p:nvPr>
            <p:ph type="sldNum" sz="quarter" idx="10"/>
          </p:nvPr>
        </p:nvSpPr>
        <p:spPr/>
        <p:txBody>
          <a:bodyPr/>
          <a:lstStyle/>
          <a:p>
            <a:fld id="{18C536E0-87C1-3142-A8D8-D6B945FAF6E9}" type="slidenum">
              <a:rPr lang="en-US" smtClean="0"/>
              <a:t>14</a:t>
            </a:fld>
            <a:endParaRPr lang="en-US"/>
          </a:p>
        </p:txBody>
      </p:sp>
    </p:spTree>
    <p:extLst>
      <p:ext uri="{BB962C8B-B14F-4D97-AF65-F5344CB8AC3E}">
        <p14:creationId xmlns:p14="http://schemas.microsoft.com/office/powerpoint/2010/main" val="2195809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you have convergent validity issues, then your variables do not correlate well with each other within their parent factor; </a:t>
            </a:r>
            <a:r>
              <a:rPr lang="en-US" sz="1200" kern="1200" dirty="0" err="1" smtClean="0">
                <a:solidFill>
                  <a:schemeClr val="tx1"/>
                </a:solidFill>
                <a:effectLst/>
                <a:latin typeface="+mn-lt"/>
                <a:ea typeface="+mn-ea"/>
                <a:cs typeface="+mn-cs"/>
              </a:rPr>
              <a:t>i.e</a:t>
            </a:r>
            <a:r>
              <a:rPr lang="en-US" sz="1200" kern="1200" dirty="0" smtClean="0">
                <a:solidFill>
                  <a:schemeClr val="tx1"/>
                </a:solidFill>
                <a:effectLst/>
                <a:latin typeface="+mn-lt"/>
                <a:ea typeface="+mn-ea"/>
                <a:cs typeface="+mn-cs"/>
              </a:rPr>
              <a:t>, the latent factor is not well explained by its observed variables.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you have discriminant validity issues, then your variables correlate more highly with variables outside their parent factor than with the variables within their parent factor; i.e., the latent factor is better explained by some other variables (from a different factor), than by its own observed variables.</a:t>
            </a:r>
          </a:p>
          <a:p>
            <a:endParaRPr lang="en-US" dirty="0"/>
          </a:p>
        </p:txBody>
      </p:sp>
      <p:sp>
        <p:nvSpPr>
          <p:cNvPr id="4" name="Slide Number Placeholder 3"/>
          <p:cNvSpPr>
            <a:spLocks noGrp="1"/>
          </p:cNvSpPr>
          <p:nvPr>
            <p:ph type="sldNum" sz="quarter" idx="10"/>
          </p:nvPr>
        </p:nvSpPr>
        <p:spPr/>
        <p:txBody>
          <a:bodyPr/>
          <a:lstStyle/>
          <a:p>
            <a:fld id="{18C536E0-87C1-3142-A8D8-D6B945FAF6E9}" type="slidenum">
              <a:rPr lang="en-US" smtClean="0"/>
              <a:t>15</a:t>
            </a:fld>
            <a:endParaRPr lang="en-US"/>
          </a:p>
        </p:txBody>
      </p:sp>
    </p:spTree>
    <p:extLst>
      <p:ext uri="{BB962C8B-B14F-4D97-AF65-F5344CB8AC3E}">
        <p14:creationId xmlns:p14="http://schemas.microsoft.com/office/powerpoint/2010/main" val="2987903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Concurrent validity is a type of evidence that can be gathered to defend the use of a test for predicting other outcomes. It is a parameter used in sociology, psychology, and other psychometric or behavioral sciences. </a:t>
            </a:r>
            <a:r>
              <a:rPr lang="en-US" b="1" dirty="0" smtClean="0"/>
              <a:t>Concurrent validity is demonstrated when a test correlates well with a measure that has previously been validated.</a:t>
            </a:r>
            <a:endParaRPr lang="en-US" b="1" dirty="0"/>
          </a:p>
        </p:txBody>
      </p:sp>
      <p:sp>
        <p:nvSpPr>
          <p:cNvPr id="4" name="Slide Number Placeholder 3"/>
          <p:cNvSpPr>
            <a:spLocks noGrp="1"/>
          </p:cNvSpPr>
          <p:nvPr>
            <p:ph type="sldNum" sz="quarter" idx="10"/>
          </p:nvPr>
        </p:nvSpPr>
        <p:spPr/>
        <p:txBody>
          <a:bodyPr/>
          <a:lstStyle/>
          <a:p>
            <a:fld id="{18C536E0-87C1-3142-A8D8-D6B945FAF6E9}" type="slidenum">
              <a:rPr lang="en-US" smtClean="0"/>
              <a:t>16</a:t>
            </a:fld>
            <a:endParaRPr lang="en-US"/>
          </a:p>
        </p:txBody>
      </p:sp>
    </p:spTree>
    <p:extLst>
      <p:ext uri="{BB962C8B-B14F-4D97-AF65-F5344CB8AC3E}">
        <p14:creationId xmlns:p14="http://schemas.microsoft.com/office/powerpoint/2010/main" val="3308642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536E0-87C1-3142-A8D8-D6B945FAF6E9}" type="slidenum">
              <a:rPr lang="en-US" smtClean="0"/>
              <a:t>18</a:t>
            </a:fld>
            <a:endParaRPr lang="en-US"/>
          </a:p>
        </p:txBody>
      </p:sp>
    </p:spTree>
    <p:extLst>
      <p:ext uri="{BB962C8B-B14F-4D97-AF65-F5344CB8AC3E}">
        <p14:creationId xmlns:p14="http://schemas.microsoft.com/office/powerpoint/2010/main" val="646287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E5DAEA0-4BBD-7F4B-9F11-A156E9F9D399}" type="datetime1">
              <a:rPr lang="en-US" smtClean="0"/>
              <a:t>5/24/14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3885BA-F370-A441-8430-2573305CC9CD}" type="datetime1">
              <a:rPr lang="en-US" smtClean="0"/>
              <a:t>5/24/14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2DF51A-6C8B-BB4E-9D4A-A4D3F3E26DBB}" type="datetime1">
              <a:rPr lang="en-US" smtClean="0"/>
              <a:t>5/24/14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559704-F7B7-6E42-8CB5-9DCE2B9BBFBC}" type="datetime1">
              <a:rPr lang="en-US" smtClean="0"/>
              <a:t>5/24/14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575D28-66E6-D245-966F-4142D0E8A899}" type="datetime1">
              <a:rPr lang="en-US" smtClean="0"/>
              <a:t>5/24/14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EF6771-DF34-2E49-BDF0-095E3A707B9B}" type="datetime1">
              <a:rPr lang="en-US" smtClean="0"/>
              <a:t>5/24/14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79DA31-421A-F844-AD12-1245784066CD}" type="datetime1">
              <a:rPr lang="en-US" smtClean="0"/>
              <a:t>5/24/14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077E1-64FC-EE43-AD66-C8E3EABA27C4}" type="datetime1">
              <a:rPr lang="en-US" smtClean="0"/>
              <a:t>5/24/14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BBD891-3050-A942-8C79-99330A2034C3}"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4DFA45B-46F8-B84E-8E72-CFA4E635BEB8}" type="datetime1">
              <a:rPr lang="en-US" smtClean="0"/>
              <a:t>5/24/14</a:t>
            </a:fld>
            <a:endParaRPr lang="en-US"/>
          </a:p>
        </p:txBody>
      </p:sp>
      <p:sp>
        <p:nvSpPr>
          <p:cNvPr id="9" name="Slide Number Placeholder 8"/>
          <p:cNvSpPr>
            <a:spLocks noGrp="1"/>
          </p:cNvSpPr>
          <p:nvPr>
            <p:ph type="sldNum" sz="quarter" idx="11"/>
          </p:nvPr>
        </p:nvSpPr>
        <p:spPr/>
        <p:txBody>
          <a:bodyPr/>
          <a:lstStyle/>
          <a:p>
            <a:fld id="{1ABBD891-3050-A942-8C79-99330A2034C3}"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ED9B03-9E4E-3E4F-B1AF-EA36ADDA3AB3}" type="datetime1">
              <a:rPr lang="en-US" smtClean="0"/>
              <a:t>5/24/14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6C5280-F7D9-2349-BF9A-B6A6F802F47E}" type="datetime1">
              <a:rPr lang="en-US" smtClean="0"/>
              <a:t>5/24/14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BBD891-3050-A942-8C79-99330A2034C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ABBD891-3050-A942-8C79-99330A2034C3}"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8E20C09-4B57-F042-B234-6F0FD710DDDC}" type="datetime1">
              <a:rPr lang="en-US" smtClean="0"/>
              <a:t>5/24/14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vitak@umd.edu" TargetMode="External"/><Relationship Id="rId4"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hyperlink" Target="https://secure.flickr.com/photos/elissagray/"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hyperlink" Target="https://secure.flickr.com/photos/chicks57/"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2.bin"/><Relationship Id="rId5" Type="http://schemas.openxmlformats.org/officeDocument/2006/relationships/package" Target="../embeddings/Microsoft_Word_Document2.docx"/><Relationship Id="rId6" Type="http://schemas.openxmlformats.org/officeDocument/2006/relationships/image" Target="../media/image11.png"/><Relationship Id="rId7" Type="http://schemas.openxmlformats.org/officeDocument/2006/relationships/oleObject" Target="../embeddings/oleObject3.bin"/><Relationship Id="rId8" Type="http://schemas.openxmlformats.org/officeDocument/2006/relationships/package" Target="../embeddings/Microsoft_Word_Document3.docx"/><Relationship Id="rId9" Type="http://schemas.openxmlformats.org/officeDocument/2006/relationships/image" Target="../media/image12.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hyperlink" Target="mailto:jvitak@umd.edu" TargetMode="External"/><Relationship Id="rId4" Type="http://schemas.openxmlformats.org/officeDocument/2006/relationships/hyperlink" Target="jessicavitak.com%5Ccv" TargetMode="External"/><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school_logo_home.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74" y="-343785"/>
            <a:ext cx="4129928" cy="2064964"/>
          </a:xfrm>
          <a:prstGeom prst="rect">
            <a:avLst/>
          </a:prstGeom>
        </p:spPr>
      </p:pic>
      <p:sp>
        <p:nvSpPr>
          <p:cNvPr id="2" name="Title 1"/>
          <p:cNvSpPr>
            <a:spLocks noGrp="1"/>
          </p:cNvSpPr>
          <p:nvPr>
            <p:ph type="ctrTitle"/>
          </p:nvPr>
        </p:nvSpPr>
        <p:spPr>
          <a:xfrm>
            <a:off x="332345" y="1024464"/>
            <a:ext cx="7881379" cy="3299912"/>
          </a:xfrm>
        </p:spPr>
        <p:txBody>
          <a:bodyPr/>
          <a:lstStyle/>
          <a:p>
            <a:r>
              <a:rPr lang="en-US" sz="3600" b="1" dirty="0">
                <a:solidFill>
                  <a:schemeClr val="tx1"/>
                </a:solidFill>
              </a:rPr>
              <a:t>Connecting in </a:t>
            </a: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the </a:t>
            </a:r>
            <a:r>
              <a:rPr lang="en-US" sz="3600" b="1" dirty="0">
                <a:solidFill>
                  <a:schemeClr val="tx1"/>
                </a:solidFill>
              </a:rPr>
              <a:t>Facebook Age: </a:t>
            </a: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Development </a:t>
            </a:r>
            <a:r>
              <a:rPr lang="en-US" sz="3600" b="1" dirty="0">
                <a:solidFill>
                  <a:schemeClr val="tx1"/>
                </a:solidFill>
              </a:rPr>
              <a:t>and </a:t>
            </a: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Validation </a:t>
            </a:r>
            <a:r>
              <a:rPr lang="en-US" sz="3600" b="1" dirty="0">
                <a:solidFill>
                  <a:schemeClr val="tx1"/>
                </a:solidFill>
              </a:rPr>
              <a:t>of a New Measure of Relationship Maintenance </a:t>
            </a:r>
          </a:p>
        </p:txBody>
      </p:sp>
      <p:sp>
        <p:nvSpPr>
          <p:cNvPr id="3" name="Subtitle 2"/>
          <p:cNvSpPr>
            <a:spLocks noGrp="1"/>
          </p:cNvSpPr>
          <p:nvPr>
            <p:ph type="subTitle" idx="1"/>
          </p:nvPr>
        </p:nvSpPr>
        <p:spPr>
          <a:xfrm>
            <a:off x="392373" y="4986698"/>
            <a:ext cx="7400969" cy="1387592"/>
          </a:xfrm>
        </p:spPr>
        <p:txBody>
          <a:bodyPr>
            <a:normAutofit lnSpcReduction="10000"/>
          </a:bodyPr>
          <a:lstStyle/>
          <a:p>
            <a:r>
              <a:rPr lang="en-US" sz="3000" b="1" dirty="0" smtClean="0">
                <a:solidFill>
                  <a:srgbClr val="000000"/>
                </a:solidFill>
              </a:rPr>
              <a:t>Jessica Vitak</a:t>
            </a:r>
          </a:p>
          <a:p>
            <a:r>
              <a:rPr lang="en-US" sz="2400" dirty="0">
                <a:solidFill>
                  <a:srgbClr val="000000"/>
                </a:solidFill>
              </a:rPr>
              <a:t>College of Information Studies, University of </a:t>
            </a:r>
            <a:r>
              <a:rPr lang="en-US" sz="2400" dirty="0" smtClean="0">
                <a:solidFill>
                  <a:srgbClr val="000000"/>
                </a:solidFill>
              </a:rPr>
              <a:t>Maryland</a:t>
            </a:r>
          </a:p>
          <a:p>
            <a:r>
              <a:rPr lang="en-US" sz="2400" dirty="0" smtClean="0">
                <a:solidFill>
                  <a:srgbClr val="000000"/>
                </a:solidFill>
                <a:hlinkClick r:id="rId3"/>
              </a:rPr>
              <a:t>jvitak@umd.edu</a:t>
            </a:r>
            <a:r>
              <a:rPr lang="en-US" sz="2400" dirty="0" smtClean="0">
                <a:solidFill>
                  <a:srgbClr val="000000"/>
                </a:solidFill>
              </a:rPr>
              <a:t> | @jvitak</a:t>
            </a:r>
            <a:endParaRPr lang="en-US" sz="2400" dirty="0">
              <a:solidFill>
                <a:srgbClr val="000000"/>
              </a:solidFill>
            </a:endParaRPr>
          </a:p>
        </p:txBody>
      </p:sp>
      <p:pic>
        <p:nvPicPr>
          <p:cNvPr id="4" name="Picture 3" descr="facebook_pulse.jpg"/>
          <p:cNvPicPr>
            <a:picLocks noChangeAspect="1"/>
          </p:cNvPicPr>
          <p:nvPr/>
        </p:nvPicPr>
        <p:blipFill rotWithShape="1">
          <a:blip r:embed="rId4">
            <a:extLst>
              <a:ext uri="{28A0092B-C50C-407E-A947-70E740481C1C}">
                <a14:useLocalDpi xmlns:a14="http://schemas.microsoft.com/office/drawing/2010/main" val="0"/>
              </a:ext>
            </a:extLst>
          </a:blip>
          <a:srcRect l="5382" t="5114" r="3665" b="10136"/>
          <a:stretch/>
        </p:blipFill>
        <p:spPr>
          <a:xfrm>
            <a:off x="4522302" y="296759"/>
            <a:ext cx="3940690" cy="2753883"/>
          </a:xfrm>
          <a:prstGeom prst="rect">
            <a:avLst/>
          </a:prstGeom>
        </p:spPr>
      </p:pic>
      <p:sp>
        <p:nvSpPr>
          <p:cNvPr id="5" name="TextBox 4"/>
          <p:cNvSpPr txBox="1"/>
          <p:nvPr/>
        </p:nvSpPr>
        <p:spPr>
          <a:xfrm>
            <a:off x="7793343" y="2762657"/>
            <a:ext cx="711027" cy="276999"/>
          </a:xfrm>
          <a:prstGeom prst="rect">
            <a:avLst/>
          </a:prstGeom>
          <a:noFill/>
        </p:spPr>
        <p:txBody>
          <a:bodyPr wrap="none" rtlCol="0">
            <a:spAutoFit/>
          </a:bodyPr>
          <a:lstStyle/>
          <a:p>
            <a:r>
              <a:rPr lang="en-US" sz="1200" dirty="0" err="1" smtClean="0">
                <a:solidFill>
                  <a:schemeClr val="bg1"/>
                </a:solidFill>
              </a:rPr>
              <a:t>Norrebo</a:t>
            </a:r>
            <a:endParaRPr lang="en-US" sz="1200" dirty="0">
              <a:solidFill>
                <a:schemeClr val="bg1"/>
              </a:solidFill>
            </a:endParaRPr>
          </a:p>
        </p:txBody>
      </p:sp>
      <p:cxnSp>
        <p:nvCxnSpPr>
          <p:cNvPr id="8" name="Straight Connector 7"/>
          <p:cNvCxnSpPr/>
          <p:nvPr/>
        </p:nvCxnSpPr>
        <p:spPr>
          <a:xfrm flipV="1">
            <a:off x="392374" y="4344496"/>
            <a:ext cx="4129928" cy="47481"/>
          </a:xfrm>
          <a:prstGeom prst="line">
            <a:avLst/>
          </a:prstGeom>
          <a:ln w="19050" cmpd="sng">
            <a:solidFill>
              <a:schemeClr val="tx2">
                <a:lumMod val="75000"/>
              </a:schemeClr>
            </a:solidFill>
          </a:ln>
        </p:spPr>
        <p:style>
          <a:lnRef idx="2">
            <a:schemeClr val="accent1"/>
          </a:lnRef>
          <a:fillRef idx="0">
            <a:schemeClr val="accent1"/>
          </a:fillRef>
          <a:effectRef idx="1">
            <a:schemeClr val="accent1"/>
          </a:effectRef>
          <a:fontRef idx="minor">
            <a:schemeClr val="tx1"/>
          </a:fontRef>
        </p:style>
      </p:cxnSp>
      <p:sp>
        <p:nvSpPr>
          <p:cNvPr id="9" name="Slide Number Placeholder 8"/>
          <p:cNvSpPr>
            <a:spLocks noGrp="1"/>
          </p:cNvSpPr>
          <p:nvPr>
            <p:ph type="sldNum" sz="quarter" idx="12"/>
          </p:nvPr>
        </p:nvSpPr>
        <p:spPr/>
        <p:txBody>
          <a:bodyPr/>
          <a:lstStyle/>
          <a:p>
            <a:fld id="{1ABBD891-3050-A942-8C79-99330A2034C3}" type="slidenum">
              <a:rPr lang="en-US" smtClean="0"/>
              <a:t>1</a:t>
            </a:fld>
            <a:endParaRPr lang="en-US"/>
          </a:p>
        </p:txBody>
      </p:sp>
    </p:spTree>
    <p:extLst>
      <p:ext uri="{BB962C8B-B14F-4D97-AF65-F5344CB8AC3E}">
        <p14:creationId xmlns:p14="http://schemas.microsoft.com/office/powerpoint/2010/main" val="10147471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698" y="117158"/>
            <a:ext cx="8606912" cy="921918"/>
          </a:xfrm>
        </p:spPr>
        <p:txBody>
          <a:bodyPr>
            <a:normAutofit/>
          </a:bodyPr>
          <a:lstStyle/>
          <a:p>
            <a:r>
              <a:rPr lang="en-US" sz="4000" dirty="0" smtClean="0"/>
              <a:t>Why relationship maintenance matters</a:t>
            </a:r>
            <a:endParaRPr lang="en-US" sz="4000" dirty="0"/>
          </a:p>
        </p:txBody>
      </p:sp>
      <p:sp>
        <p:nvSpPr>
          <p:cNvPr id="6" name="Slide Number Placeholder 5"/>
          <p:cNvSpPr>
            <a:spLocks noGrp="1"/>
          </p:cNvSpPr>
          <p:nvPr>
            <p:ph type="sldNum" sz="quarter" idx="12"/>
          </p:nvPr>
        </p:nvSpPr>
        <p:spPr/>
        <p:txBody>
          <a:bodyPr/>
          <a:lstStyle/>
          <a:p>
            <a:fld id="{347797B9-E52B-904A-8A0E-8F7D2416C969}" type="slidenum">
              <a:rPr lang="en-US" smtClean="0"/>
              <a:t>2</a:t>
            </a:fld>
            <a:endParaRPr lang="en-US" dirty="0"/>
          </a:p>
        </p:txBody>
      </p:sp>
      <p:pic>
        <p:nvPicPr>
          <p:cNvPr id="5" name="Picture 4" descr="5553414548_4db9d606ca_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1051776"/>
            <a:ext cx="7569200" cy="5676899"/>
          </a:xfrm>
          <a:prstGeom prst="rect">
            <a:avLst/>
          </a:prstGeom>
          <a:ln>
            <a:solidFill>
              <a:schemeClr val="tx1"/>
            </a:solidFill>
          </a:ln>
        </p:spPr>
      </p:pic>
      <p:sp>
        <p:nvSpPr>
          <p:cNvPr id="4" name="TextBox 3"/>
          <p:cNvSpPr txBox="1"/>
          <p:nvPr/>
        </p:nvSpPr>
        <p:spPr>
          <a:xfrm>
            <a:off x="355600" y="6420898"/>
            <a:ext cx="1877001" cy="307777"/>
          </a:xfrm>
          <a:prstGeom prst="rect">
            <a:avLst/>
          </a:prstGeom>
          <a:noFill/>
        </p:spPr>
        <p:txBody>
          <a:bodyPr wrap="square" rtlCol="0">
            <a:spAutoFit/>
          </a:bodyPr>
          <a:lstStyle/>
          <a:p>
            <a:r>
              <a:rPr lang="en-US" sz="1400" dirty="0" smtClean="0">
                <a:solidFill>
                  <a:srgbClr val="000000"/>
                </a:solidFill>
              </a:rPr>
              <a:t>Flickr: </a:t>
            </a:r>
            <a:r>
              <a:rPr lang="en-US" sz="1400" dirty="0" smtClean="0">
                <a:solidFill>
                  <a:srgbClr val="000000"/>
                </a:solidFill>
                <a:hlinkClick r:id="rId4"/>
              </a:rPr>
              <a:t>Photos_by_Lis</a:t>
            </a:r>
            <a:endParaRPr lang="en-US" sz="1400" dirty="0">
              <a:solidFill>
                <a:srgbClr val="000000"/>
              </a:solidFill>
            </a:endParaRPr>
          </a:p>
        </p:txBody>
      </p:sp>
      <p:sp>
        <p:nvSpPr>
          <p:cNvPr id="7" name="TextBox 6"/>
          <p:cNvSpPr txBox="1"/>
          <p:nvPr/>
        </p:nvSpPr>
        <p:spPr>
          <a:xfrm>
            <a:off x="-114300" y="36322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47189878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960" y="274638"/>
            <a:ext cx="8022806" cy="1143000"/>
          </a:xfrm>
        </p:spPr>
        <p:txBody>
          <a:bodyPr/>
          <a:lstStyle/>
          <a:p>
            <a:r>
              <a:rPr lang="en-US" sz="3800" b="1" dirty="0" smtClean="0"/>
              <a:t>Measuring relationship maintenance</a:t>
            </a:r>
            <a:endParaRPr lang="en-US" sz="3800" b="1" dirty="0"/>
          </a:p>
        </p:txBody>
      </p:sp>
      <p:sp>
        <p:nvSpPr>
          <p:cNvPr id="3" name="Content Placeholder 2"/>
          <p:cNvSpPr>
            <a:spLocks noGrp="1"/>
          </p:cNvSpPr>
          <p:nvPr>
            <p:ph idx="1"/>
          </p:nvPr>
        </p:nvSpPr>
        <p:spPr>
          <a:xfrm>
            <a:off x="286762" y="1769530"/>
            <a:ext cx="3541013" cy="4157133"/>
          </a:xfrm>
        </p:spPr>
        <p:txBody>
          <a:bodyPr/>
          <a:lstStyle/>
          <a:p>
            <a:pPr marL="114300" indent="0">
              <a:buNone/>
            </a:pPr>
            <a:r>
              <a:rPr lang="en-US" dirty="0" smtClean="0"/>
              <a:t>Driven by Stafford &amp; Canary’s (1991) research </a:t>
            </a:r>
            <a:br>
              <a:rPr lang="en-US" dirty="0" smtClean="0"/>
            </a:br>
            <a:r>
              <a:rPr lang="en-US" dirty="0" smtClean="0"/>
              <a:t>on married couples’ relationships.</a:t>
            </a:r>
          </a:p>
          <a:p>
            <a:pPr marL="114300" indent="0">
              <a:buNone/>
            </a:pPr>
            <a:endParaRPr lang="en-US" dirty="0" smtClean="0"/>
          </a:p>
          <a:p>
            <a:pPr marL="114300" indent="0">
              <a:buNone/>
            </a:pPr>
            <a:r>
              <a:rPr lang="en-US" dirty="0" smtClean="0"/>
              <a:t>Linked engagement in strategies to:</a:t>
            </a:r>
          </a:p>
          <a:p>
            <a:pPr lvl="1">
              <a:buFont typeface="Wingdings" charset="2"/>
              <a:buChar char="Ø"/>
            </a:pPr>
            <a:r>
              <a:rPr lang="en-US" sz="2100" dirty="0" smtClean="0"/>
              <a:t>Commitment to partner</a:t>
            </a:r>
          </a:p>
          <a:p>
            <a:pPr lvl="1">
              <a:buFont typeface="Wingdings" charset="2"/>
              <a:buChar char="Ø"/>
            </a:pPr>
            <a:r>
              <a:rPr lang="en-US" sz="2100" dirty="0" smtClean="0"/>
              <a:t>Mutual liking</a:t>
            </a:r>
          </a:p>
          <a:p>
            <a:pPr lvl="1">
              <a:buFont typeface="Wingdings" charset="2"/>
              <a:buChar char="Ø"/>
            </a:pPr>
            <a:r>
              <a:rPr lang="en-US" sz="2100" dirty="0" smtClean="0"/>
              <a:t>Relational satisfaction</a:t>
            </a:r>
            <a:endParaRPr lang="en-US" sz="2100" dirty="0"/>
          </a:p>
        </p:txBody>
      </p:sp>
      <p:pic>
        <p:nvPicPr>
          <p:cNvPr id="4" name="Picture 3" descr="1573300447_9d538d7917_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7776" y="1870678"/>
            <a:ext cx="5316223" cy="3468253"/>
          </a:xfrm>
          <a:prstGeom prst="rect">
            <a:avLst/>
          </a:prstGeom>
        </p:spPr>
      </p:pic>
      <p:sp>
        <p:nvSpPr>
          <p:cNvPr id="5" name="TextBox 4"/>
          <p:cNvSpPr txBox="1"/>
          <p:nvPr/>
        </p:nvSpPr>
        <p:spPr>
          <a:xfrm>
            <a:off x="7840720" y="1863336"/>
            <a:ext cx="1300982" cy="307777"/>
          </a:xfrm>
          <a:prstGeom prst="rect">
            <a:avLst/>
          </a:prstGeom>
          <a:noFill/>
        </p:spPr>
        <p:txBody>
          <a:bodyPr wrap="none" rtlCol="0">
            <a:spAutoFit/>
          </a:bodyPr>
          <a:lstStyle/>
          <a:p>
            <a:r>
              <a:rPr lang="en-US" sz="1400" b="1" dirty="0" smtClean="0">
                <a:solidFill>
                  <a:schemeClr val="bg1"/>
                </a:solidFill>
              </a:rPr>
              <a:t>Flickr: </a:t>
            </a:r>
            <a:r>
              <a:rPr lang="en-US" sz="1400" b="1" dirty="0" smtClean="0">
                <a:solidFill>
                  <a:schemeClr val="bg1"/>
                </a:solidFill>
                <a:hlinkClick r:id="rId4"/>
              </a:rPr>
              <a:t>chicks57</a:t>
            </a:r>
            <a:endParaRPr lang="en-US" sz="1400" b="1" dirty="0">
              <a:solidFill>
                <a:schemeClr val="bg1"/>
              </a:solidFill>
            </a:endParaRPr>
          </a:p>
        </p:txBody>
      </p:sp>
      <p:sp>
        <p:nvSpPr>
          <p:cNvPr id="6" name="Slide Number Placeholder 5"/>
          <p:cNvSpPr>
            <a:spLocks noGrp="1"/>
          </p:cNvSpPr>
          <p:nvPr>
            <p:ph type="sldNum" sz="quarter" idx="12"/>
          </p:nvPr>
        </p:nvSpPr>
        <p:spPr/>
        <p:txBody>
          <a:bodyPr/>
          <a:lstStyle/>
          <a:p>
            <a:fld id="{1ABBD891-3050-A942-8C79-99330A2034C3}" type="slidenum">
              <a:rPr lang="en-US" smtClean="0"/>
              <a:t>3</a:t>
            </a:fld>
            <a:endParaRPr lang="en-US"/>
          </a:p>
        </p:txBody>
      </p:sp>
    </p:spTree>
    <p:extLst>
      <p:ext uri="{BB962C8B-B14F-4D97-AF65-F5344CB8AC3E}">
        <p14:creationId xmlns:p14="http://schemas.microsoft.com/office/powerpoint/2010/main" val="26321948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52" y="0"/>
            <a:ext cx="8187148" cy="1143000"/>
          </a:xfrm>
        </p:spPr>
        <p:txBody>
          <a:bodyPr/>
          <a:lstStyle/>
          <a:p>
            <a:r>
              <a:rPr lang="en-US" sz="3700" b="1" dirty="0" smtClean="0"/>
              <a:t>What’s wrong with existing measures?</a:t>
            </a:r>
            <a:endParaRPr lang="en-US" sz="3700" b="1" dirty="0"/>
          </a:p>
        </p:txBody>
      </p:sp>
      <p:pic>
        <p:nvPicPr>
          <p:cNvPr id="7" name="Picture 6"/>
          <p:cNvPicPr>
            <a:picLocks noChangeAspect="1"/>
          </p:cNvPicPr>
          <p:nvPr/>
        </p:nvPicPr>
        <p:blipFill rotWithShape="1">
          <a:blip r:embed="rId2"/>
          <a:srcRect t="4191" r="46361" b="12380"/>
          <a:stretch/>
        </p:blipFill>
        <p:spPr>
          <a:xfrm>
            <a:off x="3473981" y="1051042"/>
            <a:ext cx="5504919" cy="5602455"/>
          </a:xfrm>
          <a:prstGeom prst="rect">
            <a:avLst/>
          </a:prstGeom>
        </p:spPr>
      </p:pic>
      <p:sp>
        <p:nvSpPr>
          <p:cNvPr id="8" name="TextBox 7"/>
          <p:cNvSpPr txBox="1"/>
          <p:nvPr/>
        </p:nvSpPr>
        <p:spPr>
          <a:xfrm>
            <a:off x="182152" y="1501630"/>
            <a:ext cx="3456929" cy="4616648"/>
          </a:xfrm>
          <a:prstGeom prst="rect">
            <a:avLst/>
          </a:prstGeom>
          <a:noFill/>
        </p:spPr>
        <p:txBody>
          <a:bodyPr wrap="square" rtlCol="0">
            <a:spAutoFit/>
          </a:bodyPr>
          <a:lstStyle/>
          <a:p>
            <a:pPr marL="342900" indent="-342900">
              <a:buFont typeface="Wingdings" charset="2"/>
              <a:buChar char="Ø"/>
            </a:pPr>
            <a:r>
              <a:rPr lang="en-US" sz="2100" dirty="0" smtClean="0"/>
              <a:t>Major weakness of relationship maintenance research is its focus on strong-tie relationships and collocation. </a:t>
            </a:r>
          </a:p>
          <a:p>
            <a:pPr marL="342900" indent="-342900">
              <a:buFont typeface="Wingdings" charset="2"/>
              <a:buChar char="Ø"/>
            </a:pPr>
            <a:endParaRPr lang="en-US" sz="2100" dirty="0"/>
          </a:p>
          <a:p>
            <a:pPr marL="342900" indent="-342900">
              <a:buFont typeface="Wingdings" charset="2"/>
              <a:buChar char="Ø"/>
            </a:pPr>
            <a:r>
              <a:rPr lang="en-US" sz="2100" dirty="0" smtClean="0"/>
              <a:t>Many Facebook relationships are weak </a:t>
            </a:r>
            <a:r>
              <a:rPr lang="en-US" sz="2100" i="1" dirty="0" smtClean="0"/>
              <a:t>ties</a:t>
            </a:r>
            <a:r>
              <a:rPr lang="en-US" sz="2100" dirty="0"/>
              <a:t> </a:t>
            </a:r>
            <a:r>
              <a:rPr lang="en-US" sz="2100" dirty="0" smtClean="0"/>
              <a:t>or geographically distant.</a:t>
            </a:r>
          </a:p>
          <a:p>
            <a:pPr marL="342900" indent="-342900">
              <a:buFont typeface="Wingdings" charset="2"/>
              <a:buChar char="Ø"/>
            </a:pPr>
            <a:endParaRPr lang="en-US" sz="2100" dirty="0" smtClean="0"/>
          </a:p>
          <a:p>
            <a:pPr marL="342900" indent="-342900">
              <a:buFont typeface="Wingdings" charset="2"/>
              <a:buChar char="Ø"/>
            </a:pPr>
            <a:r>
              <a:rPr lang="en-US" sz="2100" dirty="0" smtClean="0"/>
              <a:t>Old measures do not account for affordances of new communication technologies.</a:t>
            </a:r>
            <a:endParaRPr lang="en-US" sz="2100" dirty="0"/>
          </a:p>
        </p:txBody>
      </p:sp>
      <p:sp>
        <p:nvSpPr>
          <p:cNvPr id="9" name="TextBox 8"/>
          <p:cNvSpPr txBox="1"/>
          <p:nvPr/>
        </p:nvSpPr>
        <p:spPr>
          <a:xfrm>
            <a:off x="4924235" y="6361109"/>
            <a:ext cx="3208117" cy="492443"/>
          </a:xfrm>
          <a:prstGeom prst="rect">
            <a:avLst/>
          </a:prstGeom>
          <a:noFill/>
        </p:spPr>
        <p:txBody>
          <a:bodyPr wrap="none" rtlCol="0">
            <a:spAutoFit/>
          </a:bodyPr>
          <a:lstStyle/>
          <a:p>
            <a:pPr algn="ctr"/>
            <a:r>
              <a:rPr lang="en-US" sz="1300" dirty="0" smtClean="0"/>
              <a:t>Dibble et al. </a:t>
            </a:r>
            <a:r>
              <a:rPr lang="en-US" sz="1300" dirty="0"/>
              <a:t>(</a:t>
            </a:r>
            <a:r>
              <a:rPr lang="en-US" sz="1300" dirty="0" smtClean="0"/>
              <a:t>2012</a:t>
            </a:r>
            <a:r>
              <a:rPr lang="en-US" sz="1300" dirty="0"/>
              <a:t>)</a:t>
            </a:r>
            <a:r>
              <a:rPr lang="en-US" sz="1300" dirty="0" smtClean="0"/>
              <a:t> </a:t>
            </a:r>
            <a:br>
              <a:rPr lang="en-US" sz="1300" dirty="0" smtClean="0"/>
            </a:br>
            <a:r>
              <a:rPr lang="en-US" sz="1300" dirty="0" err="1" smtClean="0"/>
              <a:t>Unidimensional</a:t>
            </a:r>
            <a:r>
              <a:rPr lang="en-US" sz="1300" dirty="0" smtClean="0"/>
              <a:t> </a:t>
            </a:r>
            <a:r>
              <a:rPr lang="en-US" sz="1300" dirty="0"/>
              <a:t>Relationship Closeness Scale </a:t>
            </a:r>
          </a:p>
        </p:txBody>
      </p:sp>
      <p:sp>
        <p:nvSpPr>
          <p:cNvPr id="10" name="Slide Number Placeholder 9"/>
          <p:cNvSpPr>
            <a:spLocks noGrp="1"/>
          </p:cNvSpPr>
          <p:nvPr>
            <p:ph type="sldNum" sz="quarter" idx="12"/>
          </p:nvPr>
        </p:nvSpPr>
        <p:spPr/>
        <p:txBody>
          <a:bodyPr/>
          <a:lstStyle/>
          <a:p>
            <a:fld id="{1ABBD891-3050-A942-8C79-99330A2034C3}" type="slidenum">
              <a:rPr lang="en-US" smtClean="0"/>
              <a:t>4</a:t>
            </a:fld>
            <a:endParaRPr lang="en-US"/>
          </a:p>
        </p:txBody>
      </p:sp>
    </p:spTree>
    <p:extLst>
      <p:ext uri="{BB962C8B-B14F-4D97-AF65-F5344CB8AC3E}">
        <p14:creationId xmlns:p14="http://schemas.microsoft.com/office/powerpoint/2010/main" val="2765956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77800"/>
            <a:ext cx="5582194" cy="6400800"/>
            <a:chOff x="1574800" y="0"/>
            <a:chExt cx="5980922" cy="6858000"/>
          </a:xfrm>
        </p:grpSpPr>
        <p:pic>
          <p:nvPicPr>
            <p:cNvPr id="4" name="Picture 3" descr="Facebook Timeline Figu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4800" y="0"/>
              <a:ext cx="5980922" cy="6858000"/>
            </a:xfrm>
            <a:prstGeom prst="rect">
              <a:avLst/>
            </a:prstGeom>
            <a:effectLst/>
          </p:spPr>
        </p:pic>
        <p:sp>
          <p:nvSpPr>
            <p:cNvPr id="5" name="Rectangle 4"/>
            <p:cNvSpPr/>
            <p:nvPr/>
          </p:nvSpPr>
          <p:spPr>
            <a:xfrm>
              <a:off x="4710888" y="5396690"/>
              <a:ext cx="693766" cy="709818"/>
            </a:xfrm>
            <a:prstGeom prst="rect">
              <a:avLst/>
            </a:prstGeom>
            <a:noFill/>
            <a:ln w="76200" cmpd="sng">
              <a:solidFill>
                <a:srgbClr val="FF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0000"/>
                </a:solidFill>
                <a:effectLst>
                  <a:outerShdw blurRad="63500" dir="3600000" algn="tl" rotWithShape="0">
                    <a:srgbClr val="000000">
                      <a:alpha val="70000"/>
                    </a:srgbClr>
                  </a:outerShdw>
                </a:effectLst>
              </a:endParaRPr>
            </a:p>
          </p:txBody>
        </p:sp>
      </p:grpSp>
      <p:sp>
        <p:nvSpPr>
          <p:cNvPr id="7" name="TextBox 6"/>
          <p:cNvSpPr txBox="1"/>
          <p:nvPr/>
        </p:nvSpPr>
        <p:spPr>
          <a:xfrm>
            <a:off x="5727701" y="278567"/>
            <a:ext cx="2654300" cy="6140141"/>
          </a:xfrm>
          <a:prstGeom prst="rect">
            <a:avLst/>
          </a:prstGeom>
          <a:noFill/>
        </p:spPr>
        <p:txBody>
          <a:bodyPr wrap="square" rtlCol="0">
            <a:spAutoFit/>
          </a:bodyPr>
          <a:lstStyle/>
          <a:p>
            <a:r>
              <a:rPr lang="en-US" sz="3500" b="1" dirty="0" smtClean="0"/>
              <a:t>Method</a:t>
            </a:r>
          </a:p>
          <a:p>
            <a:endParaRPr lang="en-US" b="1" dirty="0"/>
          </a:p>
          <a:p>
            <a:pPr marL="177800" indent="-177800">
              <a:buFont typeface="Wingdings" charset="2"/>
              <a:buChar char="Ø"/>
            </a:pPr>
            <a:r>
              <a:rPr lang="en-US" sz="1700" dirty="0" smtClean="0"/>
              <a:t>3000 non-faculty MSU staff were invited to complete an online survey on their Facebook use (415 responses).</a:t>
            </a:r>
            <a:endParaRPr lang="en-US" sz="1700" dirty="0"/>
          </a:p>
          <a:p>
            <a:pPr marL="177800" indent="-177800">
              <a:buFont typeface="Wingdings" charset="2"/>
              <a:buChar char="Ø"/>
            </a:pPr>
            <a:endParaRPr lang="en-US" sz="1700" b="1" dirty="0"/>
          </a:p>
          <a:p>
            <a:pPr marL="177800" indent="-177800">
              <a:buFont typeface="Wingdings" charset="2"/>
              <a:buChar char="Ø"/>
            </a:pPr>
            <a:r>
              <a:rPr lang="en-US" sz="1700" dirty="0" smtClean="0"/>
              <a:t>Participants logged into site, went to their profile and selected Friend in top left position.</a:t>
            </a:r>
          </a:p>
          <a:p>
            <a:pPr marL="177800" indent="-177800">
              <a:buFont typeface="Wingdings" charset="2"/>
              <a:buChar char="Ø"/>
            </a:pPr>
            <a:endParaRPr lang="en-US" sz="1700" dirty="0"/>
          </a:p>
          <a:p>
            <a:pPr marL="177800" indent="-177800">
              <a:buFont typeface="Wingdings" charset="2"/>
              <a:buChar char="Ø"/>
            </a:pPr>
            <a:r>
              <a:rPr lang="en-US" sz="1700" dirty="0" smtClean="0"/>
              <a:t>They then entered name of person into a survey field. </a:t>
            </a:r>
          </a:p>
          <a:p>
            <a:pPr marL="177800" indent="-177800">
              <a:buFont typeface="Wingdings" charset="2"/>
              <a:buChar char="Ø"/>
            </a:pPr>
            <a:endParaRPr lang="en-US" sz="1700" dirty="0"/>
          </a:p>
          <a:p>
            <a:pPr marL="177800" indent="-177800">
              <a:buFont typeface="Wingdings" charset="2"/>
              <a:buChar char="Ø"/>
            </a:pPr>
            <a:r>
              <a:rPr lang="en-US" sz="1700" dirty="0" smtClean="0"/>
              <a:t>Questions were tailored to the selected Friend (e.g., “I </a:t>
            </a:r>
            <a:r>
              <a:rPr lang="en-US" sz="1700" dirty="0"/>
              <a:t>use Facebook to get to know </a:t>
            </a:r>
            <a:r>
              <a:rPr lang="en-US" sz="1700" b="1" dirty="0" smtClean="0"/>
              <a:t>John </a:t>
            </a:r>
            <a:r>
              <a:rPr lang="en-US" sz="1700" dirty="0" smtClean="0"/>
              <a:t>better”).</a:t>
            </a:r>
            <a:endParaRPr lang="en-US" sz="1700" dirty="0"/>
          </a:p>
        </p:txBody>
      </p:sp>
      <p:sp>
        <p:nvSpPr>
          <p:cNvPr id="8" name="Slide Number Placeholder 7"/>
          <p:cNvSpPr>
            <a:spLocks noGrp="1"/>
          </p:cNvSpPr>
          <p:nvPr>
            <p:ph type="sldNum" sz="quarter" idx="12"/>
          </p:nvPr>
        </p:nvSpPr>
        <p:spPr/>
        <p:txBody>
          <a:bodyPr/>
          <a:lstStyle/>
          <a:p>
            <a:fld id="{347797B9-E52B-904A-8A0E-8F7D2416C969}" type="slidenum">
              <a:rPr lang="en-US" smtClean="0"/>
              <a:t>5</a:t>
            </a:fld>
            <a:endParaRPr lang="en-US" dirty="0"/>
          </a:p>
        </p:txBody>
      </p:sp>
      <p:sp>
        <p:nvSpPr>
          <p:cNvPr id="2" name="TextBox 1"/>
          <p:cNvSpPr txBox="1"/>
          <p:nvPr/>
        </p:nvSpPr>
        <p:spPr>
          <a:xfrm>
            <a:off x="0" y="5016837"/>
            <a:ext cx="2731903" cy="1477327"/>
          </a:xfrm>
          <a:prstGeom prst="rect">
            <a:avLst/>
          </a:prstGeom>
          <a:noFill/>
        </p:spPr>
        <p:txBody>
          <a:bodyPr wrap="square" rtlCol="0">
            <a:spAutoFit/>
          </a:bodyPr>
          <a:lstStyle/>
          <a:p>
            <a:pPr algn="ctr"/>
            <a:r>
              <a:rPr lang="en-US" sz="2400" b="1" dirty="0"/>
              <a:t>Facebook Profile Layout</a:t>
            </a:r>
          </a:p>
          <a:p>
            <a:pPr algn="ctr"/>
            <a:r>
              <a:rPr lang="en-US" sz="2400" b="1" dirty="0"/>
              <a:t>October 2012</a:t>
            </a:r>
          </a:p>
          <a:p>
            <a:endParaRPr lang="en-US" dirty="0"/>
          </a:p>
        </p:txBody>
      </p:sp>
    </p:spTree>
    <p:extLst>
      <p:ext uri="{BB962C8B-B14F-4D97-AF65-F5344CB8AC3E}">
        <p14:creationId xmlns:p14="http://schemas.microsoft.com/office/powerpoint/2010/main" val="327435178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80000"/>
              </a:lnSpc>
            </a:pPr>
            <a:r>
              <a:rPr lang="en-US" dirty="0" smtClean="0"/>
              <a:t>Devising a new measure of relationship maintenance</a:t>
            </a:r>
            <a:endParaRPr lang="en-US" dirty="0"/>
          </a:p>
        </p:txBody>
      </p:sp>
      <p:sp>
        <p:nvSpPr>
          <p:cNvPr id="4" name="Slide Number Placeholder 3"/>
          <p:cNvSpPr>
            <a:spLocks noGrp="1"/>
          </p:cNvSpPr>
          <p:nvPr>
            <p:ph type="sldNum" sz="quarter" idx="12"/>
          </p:nvPr>
        </p:nvSpPr>
        <p:spPr/>
        <p:txBody>
          <a:bodyPr/>
          <a:lstStyle/>
          <a:p>
            <a:fld id="{1ABBD891-3050-A942-8C79-99330A2034C3}" type="slidenum">
              <a:rPr lang="en-US" smtClean="0"/>
              <a:t>6</a:t>
            </a:fld>
            <a:endParaRPr lang="en-US" dirty="0"/>
          </a:p>
        </p:txBody>
      </p:sp>
      <p:sp>
        <p:nvSpPr>
          <p:cNvPr id="5" name="Content Placeholder 4"/>
          <p:cNvSpPr>
            <a:spLocks noGrp="1"/>
          </p:cNvSpPr>
          <p:nvPr>
            <p:ph idx="1"/>
          </p:nvPr>
        </p:nvSpPr>
        <p:spPr>
          <a:xfrm>
            <a:off x="457200" y="1814504"/>
            <a:ext cx="7620000" cy="4586296"/>
          </a:xfrm>
        </p:spPr>
        <p:txBody>
          <a:bodyPr/>
          <a:lstStyle/>
          <a:p>
            <a:pPr>
              <a:buFont typeface="Wingdings" charset="2"/>
              <a:buChar char="Ø"/>
            </a:pPr>
            <a:r>
              <a:rPr lang="en-US" sz="2500" dirty="0" smtClean="0"/>
              <a:t>Inventory of 58 behavioral items </a:t>
            </a:r>
            <a:r>
              <a:rPr lang="en-US" sz="2500" dirty="0"/>
              <a:t/>
            </a:r>
            <a:br>
              <a:rPr lang="en-US" sz="2500" dirty="0"/>
            </a:br>
            <a:endParaRPr lang="en-US" dirty="0"/>
          </a:p>
          <a:p>
            <a:pPr>
              <a:buFont typeface="Wingdings" charset="2"/>
              <a:buChar char="Ø"/>
            </a:pPr>
            <a:r>
              <a:rPr lang="en-US" sz="2500" dirty="0" smtClean="0"/>
              <a:t>Exploratory factor analysis (EFA)</a:t>
            </a:r>
          </a:p>
          <a:p>
            <a:pPr lvl="1">
              <a:buFont typeface="Wingdings" charset="2"/>
              <a:buChar char="Ø"/>
            </a:pPr>
            <a:r>
              <a:rPr lang="en-US" dirty="0" smtClean="0"/>
              <a:t>Principal components analysis</a:t>
            </a:r>
            <a:endParaRPr lang="en-US" dirty="0"/>
          </a:p>
          <a:p>
            <a:pPr lvl="1">
              <a:buFont typeface="Wingdings" charset="2"/>
              <a:buChar char="Ø"/>
            </a:pPr>
            <a:r>
              <a:rPr lang="en-US" dirty="0" smtClean="0"/>
              <a:t>Promax rotation</a:t>
            </a:r>
          </a:p>
          <a:p>
            <a:pPr lvl="1">
              <a:buFont typeface="Wingdings" charset="2"/>
              <a:buChar char="Ø"/>
            </a:pPr>
            <a:r>
              <a:rPr lang="en-US" dirty="0" smtClean="0"/>
              <a:t>35 items removed</a:t>
            </a:r>
          </a:p>
          <a:p>
            <a:pPr lvl="1">
              <a:buFont typeface="Wingdings" charset="2"/>
              <a:buChar char="Ø"/>
            </a:pPr>
            <a:r>
              <a:rPr lang="en-US" dirty="0" smtClean="0"/>
              <a:t>4-factor solution explained 60.9% of variance</a:t>
            </a:r>
          </a:p>
          <a:p>
            <a:pPr lvl="1">
              <a:buFont typeface="Wingdings" charset="2"/>
              <a:buChar char="Ø"/>
            </a:pPr>
            <a:r>
              <a:rPr lang="en-US" dirty="0" smtClean="0"/>
              <a:t>Confirmed via scree test (Cattell, 1966) and parallel analysis (Horn, 1965)</a:t>
            </a:r>
          </a:p>
          <a:p>
            <a:pPr marL="114300" indent="0">
              <a:buNone/>
            </a:pPr>
            <a:endParaRPr lang="en-US" dirty="0"/>
          </a:p>
        </p:txBody>
      </p:sp>
    </p:spTree>
    <p:extLst>
      <p:ext uri="{BB962C8B-B14F-4D97-AF65-F5344CB8AC3E}">
        <p14:creationId xmlns:p14="http://schemas.microsoft.com/office/powerpoint/2010/main" val="361308427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54868" cy="1143000"/>
          </a:xfrm>
        </p:spPr>
        <p:txBody>
          <a:bodyPr/>
          <a:lstStyle/>
          <a:p>
            <a:r>
              <a:rPr lang="en-US" sz="4000" dirty="0" smtClean="0"/>
              <a:t>Relationship Maintenance Constructs</a:t>
            </a:r>
            <a:endParaRPr lang="en-US" sz="4000" dirty="0"/>
          </a:p>
        </p:txBody>
      </p:sp>
      <p:sp>
        <p:nvSpPr>
          <p:cNvPr id="4" name="Slide Number Placeholder 3"/>
          <p:cNvSpPr>
            <a:spLocks noGrp="1"/>
          </p:cNvSpPr>
          <p:nvPr>
            <p:ph type="sldNum" sz="quarter" idx="12"/>
          </p:nvPr>
        </p:nvSpPr>
        <p:spPr/>
        <p:txBody>
          <a:bodyPr/>
          <a:lstStyle/>
          <a:p>
            <a:fld id="{1ABBD891-3050-A942-8C79-99330A2034C3}" type="slidenum">
              <a:rPr lang="en-US" smtClean="0"/>
              <a:t>7</a:t>
            </a:fld>
            <a:endParaRPr lang="en-US" dirty="0"/>
          </a:p>
        </p:txBody>
      </p:sp>
      <p:sp>
        <p:nvSpPr>
          <p:cNvPr id="5" name="Content Placeholder 2"/>
          <p:cNvSpPr txBox="1">
            <a:spLocks/>
          </p:cNvSpPr>
          <p:nvPr/>
        </p:nvSpPr>
        <p:spPr>
          <a:xfrm>
            <a:off x="353300" y="1417638"/>
            <a:ext cx="7638898" cy="529475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Font typeface="Arial" pitchFamily="34" charset="0"/>
              <a:buNone/>
            </a:pPr>
            <a:r>
              <a:rPr lang="en-US" sz="2600" b="1" dirty="0" smtClean="0"/>
              <a:t>Supportive Communication </a:t>
            </a:r>
            <a:r>
              <a:rPr lang="en-US" sz="2000" dirty="0" smtClean="0"/>
              <a:t>(7 items, </a:t>
            </a:r>
            <a:r>
              <a:rPr lang="en-US" sz="2000" i="1" dirty="0" smtClean="0"/>
              <a:t>M=</a:t>
            </a:r>
            <a:r>
              <a:rPr lang="en-US" sz="2000" dirty="0" smtClean="0"/>
              <a:t>3.68, </a:t>
            </a:r>
            <a:r>
              <a:rPr lang="en-US" sz="2000" i="1" dirty="0" smtClean="0"/>
              <a:t>SD=</a:t>
            </a:r>
            <a:r>
              <a:rPr lang="en-US" sz="2000" dirty="0" smtClean="0"/>
              <a:t>.82, α=.88)</a:t>
            </a:r>
          </a:p>
          <a:p>
            <a:pPr lvl="1">
              <a:buFont typeface="Wingdings" charset="2"/>
              <a:buChar char="Ø"/>
            </a:pPr>
            <a:r>
              <a:rPr lang="en-US" sz="2100" dirty="0" smtClean="0"/>
              <a:t>Indicative of social grooming. </a:t>
            </a:r>
          </a:p>
          <a:p>
            <a:pPr lvl="1">
              <a:buFont typeface="Wingdings" charset="2"/>
              <a:buChar char="Ø"/>
            </a:pPr>
            <a:r>
              <a:rPr lang="en-US" sz="2100" dirty="0" smtClean="0"/>
              <a:t>Items capture tone of interaction and provisions of support.</a:t>
            </a:r>
          </a:p>
          <a:p>
            <a:pPr marL="114300" indent="0">
              <a:buFont typeface="Arial" pitchFamily="34" charset="0"/>
              <a:buNone/>
            </a:pPr>
            <a:endParaRPr lang="en-US" sz="2500" dirty="0" smtClean="0"/>
          </a:p>
          <a:p>
            <a:pPr marL="114300" indent="0">
              <a:buFont typeface="Arial" pitchFamily="34" charset="0"/>
              <a:buNone/>
            </a:pPr>
            <a:r>
              <a:rPr lang="en-US" sz="2500" b="1" dirty="0" smtClean="0"/>
              <a:t>Sample Items</a:t>
            </a:r>
            <a:endParaRPr lang="en-US" sz="2500" b="1" dirty="0"/>
          </a:p>
          <a:p>
            <a:pPr lvl="1">
              <a:buFont typeface="Wingdings" charset="2"/>
              <a:buChar char="Ø"/>
            </a:pPr>
            <a:r>
              <a:rPr lang="en-US" sz="2100" dirty="0"/>
              <a:t>My Facebook interactions with </a:t>
            </a:r>
            <a:r>
              <a:rPr lang="en-US" sz="2100" dirty="0" smtClean="0"/>
              <a:t>(person) </a:t>
            </a:r>
            <a:r>
              <a:rPr lang="en-US" sz="2100" dirty="0"/>
              <a:t>are generally positive. </a:t>
            </a:r>
            <a:endParaRPr lang="en-US" sz="2100" dirty="0" smtClean="0"/>
          </a:p>
          <a:p>
            <a:pPr lvl="1">
              <a:buFont typeface="Wingdings" charset="2"/>
              <a:buChar char="Ø"/>
            </a:pPr>
            <a:r>
              <a:rPr lang="en-US" sz="2100" dirty="0" smtClean="0"/>
              <a:t>When </a:t>
            </a:r>
            <a:r>
              <a:rPr lang="en-US" sz="2100" dirty="0"/>
              <a:t>I see (</a:t>
            </a:r>
            <a:r>
              <a:rPr lang="en-US" sz="2100" dirty="0" smtClean="0"/>
              <a:t>person) </a:t>
            </a:r>
            <a:r>
              <a:rPr lang="en-US" sz="2100" dirty="0"/>
              <a:t>sharing good news on Facebook, I'll like his/her update</a:t>
            </a:r>
            <a:r>
              <a:rPr lang="en-US" sz="2100" dirty="0" smtClean="0"/>
              <a:t>.</a:t>
            </a:r>
          </a:p>
          <a:p>
            <a:pPr lvl="1">
              <a:buFont typeface="Wingdings" charset="2"/>
              <a:buChar char="Ø"/>
            </a:pPr>
            <a:r>
              <a:rPr lang="en-US" sz="2100" dirty="0" smtClean="0"/>
              <a:t>I </a:t>
            </a:r>
            <a:r>
              <a:rPr lang="en-US" sz="2100" dirty="0"/>
              <a:t>make sure to send (</a:t>
            </a:r>
            <a:r>
              <a:rPr lang="en-US" sz="2100" dirty="0" smtClean="0"/>
              <a:t>person) </a:t>
            </a:r>
            <a:r>
              <a:rPr lang="en-US" sz="2100" dirty="0"/>
              <a:t>a note (wall post, comment, private message, etc.) on his/her birthday</a:t>
            </a:r>
            <a:r>
              <a:rPr lang="en-US" sz="2100" dirty="0" smtClean="0"/>
              <a:t>.</a:t>
            </a:r>
            <a:endParaRPr lang="en-US" sz="2100" dirty="0"/>
          </a:p>
        </p:txBody>
      </p:sp>
    </p:spTree>
    <p:extLst>
      <p:ext uri="{BB962C8B-B14F-4D97-AF65-F5344CB8AC3E}">
        <p14:creationId xmlns:p14="http://schemas.microsoft.com/office/powerpoint/2010/main" val="4149815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54868" cy="1143000"/>
          </a:xfrm>
        </p:spPr>
        <p:txBody>
          <a:bodyPr/>
          <a:lstStyle/>
          <a:p>
            <a:r>
              <a:rPr lang="en-US" sz="4000" dirty="0" smtClean="0"/>
              <a:t>Relationship Maintenance Constructs</a:t>
            </a:r>
            <a:endParaRPr lang="en-US" sz="4000" dirty="0"/>
          </a:p>
        </p:txBody>
      </p:sp>
      <p:sp>
        <p:nvSpPr>
          <p:cNvPr id="4" name="Slide Number Placeholder 3"/>
          <p:cNvSpPr>
            <a:spLocks noGrp="1"/>
          </p:cNvSpPr>
          <p:nvPr>
            <p:ph type="sldNum" sz="quarter" idx="12"/>
          </p:nvPr>
        </p:nvSpPr>
        <p:spPr/>
        <p:txBody>
          <a:bodyPr/>
          <a:lstStyle/>
          <a:p>
            <a:fld id="{1ABBD891-3050-A942-8C79-99330A2034C3}" type="slidenum">
              <a:rPr lang="en-US" smtClean="0"/>
              <a:t>8</a:t>
            </a:fld>
            <a:endParaRPr lang="en-US" dirty="0"/>
          </a:p>
        </p:txBody>
      </p:sp>
      <p:sp>
        <p:nvSpPr>
          <p:cNvPr id="5" name="Content Placeholder 2"/>
          <p:cNvSpPr txBox="1">
            <a:spLocks/>
          </p:cNvSpPr>
          <p:nvPr/>
        </p:nvSpPr>
        <p:spPr>
          <a:xfrm>
            <a:off x="353300" y="1417638"/>
            <a:ext cx="7638898" cy="529475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spcBef>
                <a:spcPts val="1128"/>
              </a:spcBef>
              <a:buFont typeface="Arial" pitchFamily="34" charset="0"/>
              <a:buNone/>
            </a:pPr>
            <a:r>
              <a:rPr lang="en-US" sz="2600" b="1" dirty="0" smtClean="0"/>
              <a:t>Shared Interests </a:t>
            </a:r>
            <a:r>
              <a:rPr lang="en-US" dirty="0" smtClean="0"/>
              <a:t>(7 items, </a:t>
            </a:r>
            <a:r>
              <a:rPr lang="en-US" i="1" dirty="0" smtClean="0"/>
              <a:t>M=</a:t>
            </a:r>
            <a:r>
              <a:rPr lang="en-US" dirty="0" smtClean="0"/>
              <a:t>2.33, </a:t>
            </a:r>
            <a:r>
              <a:rPr lang="en-US" i="1" dirty="0" smtClean="0"/>
              <a:t>SD=</a:t>
            </a:r>
            <a:r>
              <a:rPr lang="en-US" dirty="0" smtClean="0"/>
              <a:t>.88, α=.87)</a:t>
            </a:r>
          </a:p>
          <a:p>
            <a:pPr lvl="1">
              <a:spcBef>
                <a:spcPts val="1128"/>
              </a:spcBef>
              <a:buFont typeface="Wingdings" charset="2"/>
              <a:buChar char="Ø"/>
            </a:pPr>
            <a:r>
              <a:rPr lang="en-US" sz="2100" dirty="0" smtClean="0"/>
              <a:t>Interactions that highlight common ground between partners.</a:t>
            </a:r>
            <a:endParaRPr lang="en-US" sz="2100" dirty="0"/>
          </a:p>
          <a:p>
            <a:pPr marL="114300" indent="0">
              <a:spcBef>
                <a:spcPts val="1128"/>
              </a:spcBef>
              <a:buFont typeface="Arial" pitchFamily="34" charset="0"/>
              <a:buNone/>
            </a:pPr>
            <a:endParaRPr lang="en-US" sz="2500" b="1" dirty="0" smtClean="0"/>
          </a:p>
          <a:p>
            <a:pPr marL="114300" indent="0">
              <a:spcBef>
                <a:spcPts val="1128"/>
              </a:spcBef>
              <a:buFont typeface="Arial" pitchFamily="34" charset="0"/>
              <a:buNone/>
            </a:pPr>
            <a:r>
              <a:rPr lang="en-US" sz="2500" b="1" dirty="0" smtClean="0"/>
              <a:t>Sample Items</a:t>
            </a:r>
          </a:p>
          <a:p>
            <a:pPr lvl="1">
              <a:buFont typeface="Wingdings" charset="2"/>
              <a:buChar char="Ø"/>
            </a:pPr>
            <a:r>
              <a:rPr lang="en-US" sz="2200" dirty="0" smtClean="0"/>
              <a:t>“When I see something online that I think (person) would find interesting, I'll send him/her a note about it on Facebook.”</a:t>
            </a:r>
          </a:p>
          <a:p>
            <a:pPr lvl="1">
              <a:buFont typeface="Wingdings" charset="2"/>
              <a:buChar char="Ø"/>
            </a:pPr>
            <a:r>
              <a:rPr lang="en-US" sz="2200" dirty="0" smtClean="0"/>
              <a:t>“I </a:t>
            </a:r>
            <a:r>
              <a:rPr lang="en-US" sz="2400" dirty="0" smtClean="0"/>
              <a:t>share </a:t>
            </a:r>
            <a:r>
              <a:rPr lang="en-US" sz="2400" dirty="0"/>
              <a:t>links with (person’s name) on </a:t>
            </a:r>
            <a:r>
              <a:rPr lang="en-US" sz="2400" dirty="0" smtClean="0"/>
              <a:t>Facebook</a:t>
            </a:r>
            <a:r>
              <a:rPr lang="en-US" sz="2200" dirty="0" smtClean="0"/>
              <a:t>.”  </a:t>
            </a:r>
          </a:p>
          <a:p>
            <a:pPr lvl="1">
              <a:buFont typeface="Wingdings" charset="2"/>
              <a:buChar char="Ø"/>
            </a:pPr>
            <a:r>
              <a:rPr lang="en-US" sz="2200" dirty="0" smtClean="0"/>
              <a:t>“(Person) </a:t>
            </a:r>
            <a:r>
              <a:rPr lang="en-US" sz="2200" dirty="0"/>
              <a:t>and I use Facebook to coordinate events related to a shared interest, sport, and/or hobby</a:t>
            </a:r>
            <a:r>
              <a:rPr lang="en-US" sz="2200" dirty="0" smtClean="0"/>
              <a:t>.” </a:t>
            </a:r>
            <a:endParaRPr lang="en-US" sz="2200" dirty="0"/>
          </a:p>
          <a:p>
            <a:pPr lvl="1">
              <a:buFont typeface="Wingdings" charset="2"/>
              <a:buChar char="Ø"/>
            </a:pPr>
            <a:endParaRPr lang="en-US" sz="2200" dirty="0" smtClean="0"/>
          </a:p>
        </p:txBody>
      </p:sp>
    </p:spTree>
    <p:extLst>
      <p:ext uri="{BB962C8B-B14F-4D97-AF65-F5344CB8AC3E}">
        <p14:creationId xmlns:p14="http://schemas.microsoft.com/office/powerpoint/2010/main" val="10648685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54868" cy="1143000"/>
          </a:xfrm>
        </p:spPr>
        <p:txBody>
          <a:bodyPr/>
          <a:lstStyle/>
          <a:p>
            <a:r>
              <a:rPr lang="en-US" sz="4000" dirty="0" smtClean="0"/>
              <a:t>Relationship Maintenance Constructs</a:t>
            </a:r>
            <a:endParaRPr lang="en-US" sz="4000" dirty="0"/>
          </a:p>
        </p:txBody>
      </p:sp>
      <p:sp>
        <p:nvSpPr>
          <p:cNvPr id="4" name="Slide Number Placeholder 3"/>
          <p:cNvSpPr>
            <a:spLocks noGrp="1"/>
          </p:cNvSpPr>
          <p:nvPr>
            <p:ph type="sldNum" sz="quarter" idx="12"/>
          </p:nvPr>
        </p:nvSpPr>
        <p:spPr/>
        <p:txBody>
          <a:bodyPr/>
          <a:lstStyle/>
          <a:p>
            <a:fld id="{1ABBD891-3050-A942-8C79-99330A2034C3}" type="slidenum">
              <a:rPr lang="en-US" smtClean="0"/>
              <a:t>9</a:t>
            </a:fld>
            <a:endParaRPr lang="en-US" dirty="0"/>
          </a:p>
        </p:txBody>
      </p:sp>
      <p:sp>
        <p:nvSpPr>
          <p:cNvPr id="5" name="Content Placeholder 2"/>
          <p:cNvSpPr txBox="1">
            <a:spLocks/>
          </p:cNvSpPr>
          <p:nvPr/>
        </p:nvSpPr>
        <p:spPr>
          <a:xfrm>
            <a:off x="353300" y="1417638"/>
            <a:ext cx="7638898" cy="529475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spcBef>
                <a:spcPts val="1128"/>
              </a:spcBef>
              <a:buFont typeface="Arial" pitchFamily="34" charset="0"/>
              <a:buNone/>
            </a:pPr>
            <a:r>
              <a:rPr lang="en-US" sz="2600" b="1" dirty="0" smtClean="0"/>
              <a:t>Passive Browsing</a:t>
            </a:r>
            <a:r>
              <a:rPr lang="en-US" sz="2600" dirty="0" smtClean="0"/>
              <a:t> </a:t>
            </a:r>
            <a:r>
              <a:rPr lang="en-US" dirty="0" smtClean="0"/>
              <a:t>(4 items, </a:t>
            </a:r>
            <a:r>
              <a:rPr lang="en-US" i="1" dirty="0" smtClean="0"/>
              <a:t>M=</a:t>
            </a:r>
            <a:r>
              <a:rPr lang="en-US" dirty="0" smtClean="0"/>
              <a:t>2.91, </a:t>
            </a:r>
            <a:r>
              <a:rPr lang="en-US" i="1" dirty="0" smtClean="0"/>
              <a:t>SD=</a:t>
            </a:r>
            <a:r>
              <a:rPr lang="en-US" dirty="0" smtClean="0"/>
              <a:t>.89, α=.85) </a:t>
            </a:r>
          </a:p>
          <a:p>
            <a:pPr lvl="1">
              <a:spcBef>
                <a:spcPts val="1128"/>
              </a:spcBef>
              <a:buFont typeface="Wingdings" charset="2"/>
              <a:buChar char="Ø"/>
            </a:pPr>
            <a:r>
              <a:rPr lang="en-US" sz="2100" dirty="0" smtClean="0"/>
              <a:t>Low-cost way to keep up-to-date on others’ lives without direct interaction.</a:t>
            </a:r>
          </a:p>
          <a:p>
            <a:pPr lvl="1">
              <a:spcBef>
                <a:spcPts val="1128"/>
              </a:spcBef>
              <a:buFont typeface="Wingdings" charset="2"/>
              <a:buChar char="Ø"/>
            </a:pPr>
            <a:endParaRPr lang="en-US" sz="2100" dirty="0"/>
          </a:p>
          <a:p>
            <a:pPr marL="114300" indent="0">
              <a:spcBef>
                <a:spcPts val="1128"/>
              </a:spcBef>
              <a:buFont typeface="Arial" pitchFamily="34" charset="0"/>
              <a:buNone/>
            </a:pPr>
            <a:r>
              <a:rPr lang="en-US" sz="2500" b="1" dirty="0" smtClean="0"/>
              <a:t>Sample Items</a:t>
            </a:r>
          </a:p>
          <a:p>
            <a:pPr lvl="1">
              <a:buFont typeface="Wingdings" charset="2"/>
              <a:buChar char="Ø"/>
            </a:pPr>
            <a:r>
              <a:rPr lang="en-US" sz="2200" dirty="0" smtClean="0"/>
              <a:t>“Estimate the frequency with which you browse his/her photo albums.” </a:t>
            </a:r>
          </a:p>
          <a:p>
            <a:pPr lvl="1">
              <a:buFont typeface="Wingdings" charset="2"/>
              <a:buChar char="Ø"/>
            </a:pPr>
            <a:r>
              <a:rPr lang="en-US" sz="2200" dirty="0" smtClean="0"/>
              <a:t>“I browse through (person’s name)’s profile page to see what he/she's been doing.” </a:t>
            </a:r>
          </a:p>
        </p:txBody>
      </p:sp>
    </p:spTree>
    <p:extLst>
      <p:ext uri="{BB962C8B-B14F-4D97-AF65-F5344CB8AC3E}">
        <p14:creationId xmlns:p14="http://schemas.microsoft.com/office/powerpoint/2010/main" val="53035584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54868" cy="1143000"/>
          </a:xfrm>
        </p:spPr>
        <p:txBody>
          <a:bodyPr/>
          <a:lstStyle/>
          <a:p>
            <a:r>
              <a:rPr lang="en-US" sz="4000" dirty="0" smtClean="0"/>
              <a:t>Relationship Maintenance Constructs</a:t>
            </a:r>
            <a:endParaRPr lang="en-US" sz="4000" dirty="0"/>
          </a:p>
        </p:txBody>
      </p:sp>
      <p:sp>
        <p:nvSpPr>
          <p:cNvPr id="4" name="Slide Number Placeholder 3"/>
          <p:cNvSpPr>
            <a:spLocks noGrp="1"/>
          </p:cNvSpPr>
          <p:nvPr>
            <p:ph type="sldNum" sz="quarter" idx="12"/>
          </p:nvPr>
        </p:nvSpPr>
        <p:spPr/>
        <p:txBody>
          <a:bodyPr/>
          <a:lstStyle/>
          <a:p>
            <a:fld id="{1ABBD891-3050-A942-8C79-99330A2034C3}" type="slidenum">
              <a:rPr lang="en-US" smtClean="0"/>
              <a:t>10</a:t>
            </a:fld>
            <a:endParaRPr lang="en-US" dirty="0"/>
          </a:p>
        </p:txBody>
      </p:sp>
      <p:sp>
        <p:nvSpPr>
          <p:cNvPr id="5" name="Content Placeholder 2"/>
          <p:cNvSpPr txBox="1">
            <a:spLocks/>
          </p:cNvSpPr>
          <p:nvPr/>
        </p:nvSpPr>
        <p:spPr>
          <a:xfrm>
            <a:off x="372335" y="1417638"/>
            <a:ext cx="8039733" cy="529475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spcBef>
                <a:spcPts val="1128"/>
              </a:spcBef>
              <a:buFont typeface="Arial" pitchFamily="34" charset="0"/>
              <a:buNone/>
            </a:pPr>
            <a:r>
              <a:rPr lang="en-US" sz="2500" b="1" dirty="0" smtClean="0"/>
              <a:t>Social Information Seeking </a:t>
            </a:r>
            <a:r>
              <a:rPr lang="en-US" dirty="0" smtClean="0"/>
              <a:t>(5 items, </a:t>
            </a:r>
            <a:r>
              <a:rPr lang="en-US" i="1" dirty="0" smtClean="0"/>
              <a:t>M=</a:t>
            </a:r>
            <a:r>
              <a:rPr lang="en-US" dirty="0" smtClean="0"/>
              <a:t>2.73, </a:t>
            </a:r>
            <a:r>
              <a:rPr lang="en-US" i="1" dirty="0" smtClean="0"/>
              <a:t>SD=</a:t>
            </a:r>
            <a:r>
              <a:rPr lang="en-US" dirty="0" smtClean="0"/>
              <a:t>.86, α=.79)</a:t>
            </a:r>
          </a:p>
          <a:p>
            <a:pPr lvl="1">
              <a:spcBef>
                <a:spcPts val="1128"/>
              </a:spcBef>
              <a:buFont typeface="Wingdings" charset="2"/>
              <a:buChar char="Ø"/>
            </a:pPr>
            <a:r>
              <a:rPr lang="en-US" sz="2100" dirty="0" smtClean="0"/>
              <a:t>“Use of the site for learning more about people with whom the user has some offline connection” (Ellison et al., 2011).</a:t>
            </a:r>
          </a:p>
          <a:p>
            <a:pPr lvl="1">
              <a:spcBef>
                <a:spcPts val="1128"/>
              </a:spcBef>
              <a:buFont typeface="Wingdings" charset="2"/>
              <a:buChar char="Ø"/>
            </a:pPr>
            <a:r>
              <a:rPr lang="en-US" sz="2100" dirty="0" smtClean="0"/>
              <a:t>Using the site to track others’ everyday activities as well as learn new things about them.</a:t>
            </a:r>
            <a:endParaRPr lang="en-US" sz="2100" dirty="0"/>
          </a:p>
          <a:p>
            <a:pPr marL="114300" indent="0">
              <a:spcBef>
                <a:spcPts val="1128"/>
              </a:spcBef>
              <a:buFont typeface="Arial" pitchFamily="34" charset="0"/>
              <a:buNone/>
            </a:pPr>
            <a:endParaRPr lang="en-US" sz="1200" b="1" dirty="0" smtClean="0"/>
          </a:p>
          <a:p>
            <a:pPr marL="114300" indent="0">
              <a:spcBef>
                <a:spcPts val="1128"/>
              </a:spcBef>
              <a:buFont typeface="Arial" pitchFamily="34" charset="0"/>
              <a:buNone/>
            </a:pPr>
            <a:r>
              <a:rPr lang="en-US" sz="2400" b="1" dirty="0" smtClean="0"/>
              <a:t>Sample Items</a:t>
            </a:r>
          </a:p>
          <a:p>
            <a:pPr lvl="1">
              <a:buFont typeface="Wingdings" charset="2"/>
              <a:buChar char="Ø"/>
            </a:pPr>
            <a:r>
              <a:rPr lang="en-US" sz="2200" dirty="0" smtClean="0"/>
              <a:t>“I use Facebook to get to know (person) better.” </a:t>
            </a:r>
          </a:p>
          <a:p>
            <a:pPr lvl="1">
              <a:buFont typeface="Wingdings" charset="2"/>
              <a:buChar char="Ø"/>
            </a:pPr>
            <a:r>
              <a:rPr lang="en-US" sz="2200" dirty="0"/>
              <a:t>“I keep up to date on </a:t>
            </a:r>
            <a:r>
              <a:rPr lang="en-US" sz="2200" dirty="0" smtClean="0"/>
              <a:t>(person)'s </a:t>
            </a:r>
            <a:r>
              <a:rPr lang="en-US" sz="2200" dirty="0"/>
              <a:t>day-to-day activities through </a:t>
            </a:r>
            <a:r>
              <a:rPr lang="en-US" sz="2200" dirty="0" smtClean="0"/>
              <a:t>Facebook.”</a:t>
            </a:r>
          </a:p>
          <a:p>
            <a:pPr lvl="1">
              <a:buFont typeface="Wingdings" charset="2"/>
              <a:buChar char="Ø"/>
            </a:pPr>
            <a:r>
              <a:rPr lang="en-US" sz="2200" dirty="0"/>
              <a:t>“I use Facebook to find out things </a:t>
            </a:r>
            <a:r>
              <a:rPr lang="en-US" sz="2200" dirty="0" smtClean="0"/>
              <a:t>person and </a:t>
            </a:r>
            <a:r>
              <a:rPr lang="en-US" sz="2200" dirty="0"/>
              <a:t>I have in </a:t>
            </a:r>
            <a:r>
              <a:rPr lang="en-US" sz="2200" dirty="0" smtClean="0"/>
              <a:t>common.”</a:t>
            </a:r>
            <a:endParaRPr lang="en-US" sz="2200" dirty="0"/>
          </a:p>
        </p:txBody>
      </p:sp>
    </p:spTree>
    <p:extLst>
      <p:ext uri="{BB962C8B-B14F-4D97-AF65-F5344CB8AC3E}">
        <p14:creationId xmlns:p14="http://schemas.microsoft.com/office/powerpoint/2010/main" val="6401861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04" y="274638"/>
            <a:ext cx="7620000" cy="1143000"/>
          </a:xfrm>
        </p:spPr>
        <p:txBody>
          <a:bodyPr/>
          <a:lstStyle/>
          <a:p>
            <a:r>
              <a:rPr lang="en-US" dirty="0" smtClean="0"/>
              <a:t>Convergent validity testing</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321405119"/>
              </p:ext>
            </p:extLst>
          </p:nvPr>
        </p:nvGraphicFramePr>
        <p:xfrm>
          <a:off x="0" y="1646676"/>
          <a:ext cx="8382000" cy="3335337"/>
        </p:xfrm>
        <a:graphic>
          <a:graphicData uri="http://schemas.openxmlformats.org/presentationml/2006/ole">
            <mc:AlternateContent xmlns:mc="http://schemas.openxmlformats.org/markup-compatibility/2006">
              <mc:Choice xmlns:v="urn:schemas-microsoft-com:vml" Requires="v">
                <p:oleObj spid="_x0000_s1061" name="Document" r:id="rId5" imgW="6096000" imgH="2425700" progId="Word.Document.12">
                  <p:embed/>
                </p:oleObj>
              </mc:Choice>
              <mc:Fallback>
                <p:oleObj name="Document" r:id="rId5" imgW="6096000" imgH="2425700" progId="Word.Document.12">
                  <p:embed/>
                  <p:pic>
                    <p:nvPicPr>
                      <p:cNvPr id="0" name=""/>
                      <p:cNvPicPr/>
                      <p:nvPr/>
                    </p:nvPicPr>
                    <p:blipFill>
                      <a:blip r:embed="rId6"/>
                      <a:stretch>
                        <a:fillRect/>
                      </a:stretch>
                    </p:blipFill>
                    <p:spPr>
                      <a:xfrm>
                        <a:off x="0" y="1646676"/>
                        <a:ext cx="8382000" cy="3335337"/>
                      </a:xfrm>
                      <a:prstGeom prst="rect">
                        <a:avLst/>
                      </a:prstGeom>
                    </p:spPr>
                  </p:pic>
                </p:oleObj>
              </mc:Fallback>
            </mc:AlternateContent>
          </a:graphicData>
        </a:graphic>
      </p:graphicFrame>
      <p:sp>
        <p:nvSpPr>
          <p:cNvPr id="5" name="TextBox 4"/>
          <p:cNvSpPr txBox="1"/>
          <p:nvPr/>
        </p:nvSpPr>
        <p:spPr>
          <a:xfrm>
            <a:off x="154304" y="5178721"/>
            <a:ext cx="8227695" cy="1323439"/>
          </a:xfrm>
          <a:prstGeom prst="rect">
            <a:avLst/>
          </a:prstGeom>
          <a:noFill/>
        </p:spPr>
        <p:txBody>
          <a:bodyPr wrap="square" rtlCol="0">
            <a:spAutoFit/>
          </a:bodyPr>
          <a:lstStyle/>
          <a:p>
            <a:r>
              <a:rPr lang="en-US" sz="1600" b="1" dirty="0" smtClean="0"/>
              <a:t>Variable Notes:</a:t>
            </a:r>
          </a:p>
          <a:p>
            <a:pPr marL="285750" indent="-285750">
              <a:buFont typeface="Arial"/>
              <a:buChar char="•"/>
            </a:pPr>
            <a:r>
              <a:rPr lang="en-US" sz="1600" i="1" dirty="0" smtClean="0"/>
              <a:t>Relational Closeness </a:t>
            </a:r>
            <a:r>
              <a:rPr lang="en-US" sz="1600" dirty="0" smtClean="0"/>
              <a:t>– see Dibble, Levine &amp; Park (2012)</a:t>
            </a:r>
          </a:p>
          <a:p>
            <a:pPr marL="285750" indent="-285750">
              <a:buFont typeface="Arial"/>
              <a:buChar char="•"/>
            </a:pPr>
            <a:r>
              <a:rPr lang="en-US" sz="1600" i="1" dirty="0" smtClean="0"/>
              <a:t>Perceived access to social provisions </a:t>
            </a:r>
            <a:r>
              <a:rPr lang="en-US" sz="1600" dirty="0" smtClean="0"/>
              <a:t>-- see </a:t>
            </a:r>
            <a:r>
              <a:rPr lang="en-US" sz="1600" dirty="0" err="1" smtClean="0"/>
              <a:t>Cutrona</a:t>
            </a:r>
            <a:r>
              <a:rPr lang="en-US" sz="1600" dirty="0" smtClean="0"/>
              <a:t> &amp; Russell’s (1986) Social Provisions scales</a:t>
            </a:r>
          </a:p>
          <a:p>
            <a:pPr marL="285750" indent="-285750">
              <a:buFont typeface="Arial"/>
              <a:buChar char="•"/>
            </a:pPr>
            <a:r>
              <a:rPr lang="en-US" sz="1600" i="1" dirty="0" smtClean="0"/>
              <a:t>Facebook Social Connection</a:t>
            </a:r>
            <a:r>
              <a:rPr lang="en-US" sz="1600" dirty="0" smtClean="0"/>
              <a:t>— see Ledbetter (2009)</a:t>
            </a:r>
          </a:p>
          <a:p>
            <a:pPr marL="285750" indent="-285750">
              <a:buFont typeface="Arial"/>
              <a:buChar char="•"/>
            </a:pPr>
            <a:r>
              <a:rPr lang="en-US" sz="1600" i="1" dirty="0" smtClean="0"/>
              <a:t>Facebook Communication Frequency </a:t>
            </a:r>
            <a:r>
              <a:rPr lang="en-US" sz="1600" dirty="0" smtClean="0"/>
              <a:t>— wall posts, comments, Likes with Friend</a:t>
            </a:r>
            <a:endParaRPr lang="en-US" sz="1600" dirty="0"/>
          </a:p>
        </p:txBody>
      </p:sp>
      <p:sp>
        <p:nvSpPr>
          <p:cNvPr id="6" name="Rectangle 5"/>
          <p:cNvSpPr/>
          <p:nvPr/>
        </p:nvSpPr>
        <p:spPr>
          <a:xfrm>
            <a:off x="7408383" y="2740228"/>
            <a:ext cx="356086" cy="327232"/>
          </a:xfrm>
          <a:prstGeom prst="rect">
            <a:avLst/>
          </a:prstGeom>
          <a:noFill/>
          <a:ln w="28575" cmpd="sng">
            <a:solidFill>
              <a:srgbClr val="B818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1ABBD891-3050-A942-8C79-99330A2034C3}" type="slidenum">
              <a:rPr lang="en-US" smtClean="0"/>
              <a:t>11</a:t>
            </a:fld>
            <a:endParaRPr lang="en-US"/>
          </a:p>
        </p:txBody>
      </p:sp>
    </p:spTree>
    <p:extLst>
      <p:ext uri="{BB962C8B-B14F-4D97-AF65-F5344CB8AC3E}">
        <p14:creationId xmlns:p14="http://schemas.microsoft.com/office/powerpoint/2010/main" val="14296612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a:srcRect t="8925" r="6425" b="15442"/>
          <a:stretch/>
        </p:blipFill>
        <p:spPr>
          <a:xfrm>
            <a:off x="2894504" y="160882"/>
            <a:ext cx="6249496" cy="6536932"/>
          </a:xfrm>
          <a:prstGeom prst="rect">
            <a:avLst/>
          </a:prstGeom>
        </p:spPr>
      </p:pic>
      <p:sp>
        <p:nvSpPr>
          <p:cNvPr id="2" name="Title 1"/>
          <p:cNvSpPr>
            <a:spLocks noGrp="1"/>
          </p:cNvSpPr>
          <p:nvPr>
            <p:ph type="title"/>
          </p:nvPr>
        </p:nvSpPr>
        <p:spPr>
          <a:xfrm>
            <a:off x="251267" y="469120"/>
            <a:ext cx="3466969" cy="1716286"/>
          </a:xfrm>
        </p:spPr>
        <p:txBody>
          <a:bodyPr/>
          <a:lstStyle/>
          <a:p>
            <a:r>
              <a:rPr lang="en-US" sz="3800" b="1" dirty="0" smtClean="0"/>
              <a:t>Confirmatory factor </a:t>
            </a:r>
            <a:br>
              <a:rPr lang="en-US" sz="3800" b="1" dirty="0" smtClean="0"/>
            </a:br>
            <a:r>
              <a:rPr lang="en-US" sz="3800" b="1" dirty="0" smtClean="0"/>
              <a:t>analysis</a:t>
            </a:r>
            <a:endParaRPr lang="en-US" sz="3800" b="1" dirty="0"/>
          </a:p>
        </p:txBody>
      </p:sp>
      <p:sp>
        <p:nvSpPr>
          <p:cNvPr id="7" name="TextBox 6"/>
          <p:cNvSpPr txBox="1"/>
          <p:nvPr/>
        </p:nvSpPr>
        <p:spPr>
          <a:xfrm>
            <a:off x="159740" y="2734619"/>
            <a:ext cx="3002559" cy="3247043"/>
          </a:xfrm>
          <a:prstGeom prst="rect">
            <a:avLst/>
          </a:prstGeom>
          <a:noFill/>
        </p:spPr>
        <p:txBody>
          <a:bodyPr wrap="square" rtlCol="0">
            <a:spAutoFit/>
          </a:bodyPr>
          <a:lstStyle/>
          <a:p>
            <a:r>
              <a:rPr lang="en-US" sz="2000" b="1" dirty="0" smtClean="0"/>
              <a:t>Original model (23 items): </a:t>
            </a:r>
          </a:p>
          <a:p>
            <a:endParaRPr lang="en-US" dirty="0" smtClean="0"/>
          </a:p>
          <a:p>
            <a:pPr marL="457200" indent="-228600">
              <a:spcAft>
                <a:spcPts val="600"/>
              </a:spcAft>
            </a:pPr>
            <a:r>
              <a:rPr lang="en-US" b="1" dirty="0" smtClean="0"/>
              <a:t>Metric</a:t>
            </a:r>
            <a:endParaRPr lang="en-US" dirty="0" smtClean="0"/>
          </a:p>
          <a:p>
            <a:pPr lvl="1" indent="-228600">
              <a:buFont typeface="Wingdings" charset="2"/>
              <a:buChar char="Ø"/>
            </a:pPr>
            <a:r>
              <a:rPr lang="en-US" dirty="0" smtClean="0"/>
              <a:t>CMIN: 2.367  </a:t>
            </a:r>
            <a:r>
              <a:rPr lang="en-US" dirty="0">
                <a:solidFill>
                  <a:schemeClr val="tx2"/>
                </a:solidFill>
              </a:rPr>
              <a:t> </a:t>
            </a:r>
            <a:r>
              <a:rPr lang="en-US" dirty="0" smtClean="0">
                <a:solidFill>
                  <a:schemeClr val="tx2"/>
                </a:solidFill>
              </a:rPr>
              <a:t> </a:t>
            </a:r>
            <a:endParaRPr lang="en-US" dirty="0" smtClean="0">
              <a:solidFill>
                <a:schemeClr val="bg2"/>
              </a:solidFill>
            </a:endParaRPr>
          </a:p>
          <a:p>
            <a:pPr lvl="1" indent="-228600">
              <a:buFont typeface="Wingdings" charset="2"/>
              <a:buChar char="Ø"/>
            </a:pPr>
            <a:r>
              <a:rPr lang="en-US" dirty="0" smtClean="0"/>
              <a:t>RMR: .069	</a:t>
            </a:r>
          </a:p>
          <a:p>
            <a:pPr lvl="1" indent="-228600">
              <a:buFont typeface="Wingdings" charset="2"/>
              <a:buChar char="Ø"/>
            </a:pPr>
            <a:r>
              <a:rPr lang="en-US" dirty="0" smtClean="0"/>
              <a:t>CFI: .937		</a:t>
            </a:r>
            <a:endParaRPr lang="en-US" dirty="0" smtClean="0">
              <a:solidFill>
                <a:srgbClr val="FF0000"/>
              </a:solidFill>
            </a:endParaRPr>
          </a:p>
          <a:p>
            <a:pPr lvl="1" indent="-228600">
              <a:buFont typeface="Wingdings" charset="2"/>
              <a:buChar char="Ø"/>
            </a:pPr>
            <a:r>
              <a:rPr lang="en-US" dirty="0" smtClean="0"/>
              <a:t>GFI: .894		</a:t>
            </a:r>
            <a:endParaRPr lang="en-US" dirty="0" smtClean="0">
              <a:solidFill>
                <a:srgbClr val="FF0000"/>
              </a:solidFill>
            </a:endParaRPr>
          </a:p>
          <a:p>
            <a:pPr lvl="1" indent="-228600">
              <a:buFont typeface="Wingdings" charset="2"/>
              <a:buChar char="Ø"/>
            </a:pPr>
            <a:r>
              <a:rPr lang="en-US" dirty="0" smtClean="0"/>
              <a:t>RMSEA: .058</a:t>
            </a:r>
          </a:p>
          <a:p>
            <a:pPr lvl="1" indent="-228600">
              <a:buFont typeface="Wingdings" charset="2"/>
              <a:buChar char="Ø"/>
            </a:pPr>
            <a:endParaRPr lang="en-US" dirty="0"/>
          </a:p>
          <a:p>
            <a:pPr lvl="1" indent="-228600">
              <a:buFont typeface="Wingdings" charset="2"/>
              <a:buChar char="Ø"/>
            </a:pPr>
            <a:endParaRPr lang="en-US" dirty="0"/>
          </a:p>
          <a:p>
            <a:endParaRPr lang="en-US" dirty="0"/>
          </a:p>
        </p:txBody>
      </p:sp>
      <p:sp>
        <p:nvSpPr>
          <p:cNvPr id="8" name="Slide Number Placeholder 7"/>
          <p:cNvSpPr>
            <a:spLocks noGrp="1"/>
          </p:cNvSpPr>
          <p:nvPr>
            <p:ph type="sldNum" sz="quarter" idx="12"/>
          </p:nvPr>
        </p:nvSpPr>
        <p:spPr/>
        <p:txBody>
          <a:bodyPr/>
          <a:lstStyle/>
          <a:p>
            <a:fld id="{1ABBD891-3050-A942-8C79-99330A2034C3}" type="slidenum">
              <a:rPr lang="en-US" smtClean="0"/>
              <a:t>12</a:t>
            </a:fld>
            <a:endParaRPr lang="en-US"/>
          </a:p>
        </p:txBody>
      </p:sp>
    </p:spTree>
    <p:extLst>
      <p:ext uri="{BB962C8B-B14F-4D97-AF65-F5344CB8AC3E}">
        <p14:creationId xmlns:p14="http://schemas.microsoft.com/office/powerpoint/2010/main" val="33191343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a:srcRect t="8925" r="6425" b="15442"/>
          <a:stretch/>
        </p:blipFill>
        <p:spPr>
          <a:xfrm>
            <a:off x="2894504" y="160882"/>
            <a:ext cx="6249496" cy="6536932"/>
          </a:xfrm>
          <a:prstGeom prst="rect">
            <a:avLst/>
          </a:prstGeom>
        </p:spPr>
      </p:pic>
      <p:sp>
        <p:nvSpPr>
          <p:cNvPr id="2" name="Title 1"/>
          <p:cNvSpPr>
            <a:spLocks noGrp="1"/>
          </p:cNvSpPr>
          <p:nvPr>
            <p:ph type="title"/>
          </p:nvPr>
        </p:nvSpPr>
        <p:spPr>
          <a:xfrm>
            <a:off x="251267" y="469120"/>
            <a:ext cx="3466969" cy="1716286"/>
          </a:xfrm>
        </p:spPr>
        <p:txBody>
          <a:bodyPr/>
          <a:lstStyle/>
          <a:p>
            <a:r>
              <a:rPr lang="en-US" sz="3800" b="1" dirty="0" smtClean="0"/>
              <a:t>Confirmatory factor </a:t>
            </a:r>
            <a:br>
              <a:rPr lang="en-US" sz="3800" b="1" dirty="0" smtClean="0"/>
            </a:br>
            <a:r>
              <a:rPr lang="en-US" sz="3800" b="1" dirty="0" smtClean="0"/>
              <a:t>analysis</a:t>
            </a:r>
            <a:endParaRPr lang="en-US" sz="3800" b="1" dirty="0"/>
          </a:p>
        </p:txBody>
      </p:sp>
      <p:sp>
        <p:nvSpPr>
          <p:cNvPr id="5" name="TextBox 4"/>
          <p:cNvSpPr txBox="1"/>
          <p:nvPr/>
        </p:nvSpPr>
        <p:spPr>
          <a:xfrm>
            <a:off x="159741" y="2688851"/>
            <a:ext cx="3066544" cy="3293210"/>
          </a:xfrm>
          <a:prstGeom prst="rect">
            <a:avLst/>
          </a:prstGeom>
          <a:noFill/>
        </p:spPr>
        <p:txBody>
          <a:bodyPr wrap="square" rtlCol="0">
            <a:spAutoFit/>
          </a:bodyPr>
          <a:lstStyle/>
          <a:p>
            <a:r>
              <a:rPr lang="en-US" sz="2000" b="1" dirty="0" smtClean="0"/>
              <a:t>Original model (23 items): </a:t>
            </a:r>
          </a:p>
          <a:p>
            <a:pPr>
              <a:spcAft>
                <a:spcPts val="600"/>
              </a:spcAft>
            </a:pPr>
            <a:endParaRPr lang="en-US" dirty="0" smtClean="0"/>
          </a:p>
          <a:p>
            <a:pPr marL="457200" indent="-228600">
              <a:spcAft>
                <a:spcPts val="600"/>
              </a:spcAft>
            </a:pPr>
            <a:r>
              <a:rPr lang="en-US" b="1" dirty="0" smtClean="0"/>
              <a:t>Metric			</a:t>
            </a:r>
            <a:r>
              <a:rPr lang="en-US" b="1" dirty="0" err="1" smtClean="0"/>
              <a:t>Thres</a:t>
            </a:r>
            <a:r>
              <a:rPr lang="en-US" b="1" dirty="0" smtClean="0"/>
              <a:t>.	</a:t>
            </a:r>
            <a:endParaRPr lang="en-US" dirty="0" smtClean="0"/>
          </a:p>
          <a:p>
            <a:pPr lvl="1" indent="-228600">
              <a:buFont typeface="Wingdings" charset="2"/>
              <a:buChar char="Ø"/>
            </a:pPr>
            <a:r>
              <a:rPr lang="en-US" dirty="0" smtClean="0"/>
              <a:t>CMIN: 2.367  </a:t>
            </a:r>
            <a:r>
              <a:rPr lang="en-US" dirty="0">
                <a:solidFill>
                  <a:schemeClr val="tx2"/>
                </a:solidFill>
              </a:rPr>
              <a:t> </a:t>
            </a:r>
            <a:r>
              <a:rPr lang="en-US" dirty="0" smtClean="0">
                <a:solidFill>
                  <a:schemeClr val="tx2"/>
                </a:solidFill>
              </a:rPr>
              <a:t>    </a:t>
            </a:r>
            <a:r>
              <a:rPr lang="en-US" dirty="0" smtClean="0">
                <a:solidFill>
                  <a:schemeClr val="bg2"/>
                </a:solidFill>
              </a:rPr>
              <a:t>&lt;3</a:t>
            </a:r>
          </a:p>
          <a:p>
            <a:pPr lvl="1" indent="-228600">
              <a:buFont typeface="Wingdings" charset="2"/>
              <a:buChar char="Ø"/>
            </a:pPr>
            <a:r>
              <a:rPr lang="en-US" dirty="0" smtClean="0"/>
              <a:t>RMR: .069	&lt;.08</a:t>
            </a:r>
          </a:p>
          <a:p>
            <a:pPr lvl="1" indent="-228600">
              <a:buFont typeface="Wingdings" charset="2"/>
              <a:buChar char="Ø"/>
            </a:pPr>
            <a:r>
              <a:rPr lang="en-US" dirty="0" smtClean="0"/>
              <a:t>CFI: .937		&gt;.90</a:t>
            </a:r>
          </a:p>
          <a:p>
            <a:pPr lvl="1" indent="-228600">
              <a:buFont typeface="Wingdings" charset="2"/>
              <a:buChar char="Ø"/>
            </a:pPr>
            <a:r>
              <a:rPr lang="en-US" dirty="0" smtClean="0"/>
              <a:t>GFI: .894		</a:t>
            </a:r>
            <a:r>
              <a:rPr lang="en-US" dirty="0" smtClean="0">
                <a:solidFill>
                  <a:srgbClr val="FF0000"/>
                </a:solidFill>
              </a:rPr>
              <a:t>&gt;.90</a:t>
            </a:r>
          </a:p>
          <a:p>
            <a:pPr lvl="1" indent="-228600">
              <a:buFont typeface="Wingdings" charset="2"/>
              <a:buChar char="Ø"/>
            </a:pPr>
            <a:r>
              <a:rPr lang="en-US" dirty="0" smtClean="0"/>
              <a:t>RMSEA: .058	&lt;.08</a:t>
            </a:r>
            <a:endParaRPr lang="en-US" dirty="0"/>
          </a:p>
          <a:p>
            <a:pPr lvl="1" indent="-228600">
              <a:buFont typeface="Wingdings" charset="2"/>
              <a:buChar char="Ø"/>
            </a:pPr>
            <a:endParaRPr lang="en-US" dirty="0"/>
          </a:p>
          <a:p>
            <a:pPr lvl="1" indent="-228600">
              <a:buFont typeface="Wingdings" charset="2"/>
              <a:buChar char="Ø"/>
            </a:pPr>
            <a:endParaRPr lang="en-US" dirty="0"/>
          </a:p>
          <a:p>
            <a:endParaRPr lang="en-US" dirty="0"/>
          </a:p>
        </p:txBody>
      </p:sp>
      <p:sp>
        <p:nvSpPr>
          <p:cNvPr id="3" name="Slide Number Placeholder 2"/>
          <p:cNvSpPr>
            <a:spLocks noGrp="1"/>
          </p:cNvSpPr>
          <p:nvPr>
            <p:ph type="sldNum" sz="quarter" idx="12"/>
          </p:nvPr>
        </p:nvSpPr>
        <p:spPr/>
        <p:txBody>
          <a:bodyPr/>
          <a:lstStyle/>
          <a:p>
            <a:fld id="{1ABBD891-3050-A942-8C79-99330A2034C3}" type="slidenum">
              <a:rPr lang="en-US" smtClean="0"/>
              <a:t>13</a:t>
            </a:fld>
            <a:endParaRPr lang="en-US"/>
          </a:p>
        </p:txBody>
      </p:sp>
    </p:spTree>
    <p:extLst>
      <p:ext uri="{BB962C8B-B14F-4D97-AF65-F5344CB8AC3E}">
        <p14:creationId xmlns:p14="http://schemas.microsoft.com/office/powerpoint/2010/main" val="184851413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3"/>
          <a:srcRect t="9713" r="1923" b="19124"/>
          <a:stretch/>
        </p:blipFill>
        <p:spPr>
          <a:xfrm>
            <a:off x="3043368" y="532620"/>
            <a:ext cx="6100632" cy="5728480"/>
          </a:xfrm>
          <a:prstGeom prst="rect">
            <a:avLst/>
          </a:prstGeom>
        </p:spPr>
      </p:pic>
      <p:sp>
        <p:nvSpPr>
          <p:cNvPr id="2" name="Title 1"/>
          <p:cNvSpPr>
            <a:spLocks noGrp="1"/>
          </p:cNvSpPr>
          <p:nvPr>
            <p:ph type="title"/>
          </p:nvPr>
        </p:nvSpPr>
        <p:spPr>
          <a:xfrm>
            <a:off x="251267" y="469120"/>
            <a:ext cx="3466969" cy="1716286"/>
          </a:xfrm>
        </p:spPr>
        <p:txBody>
          <a:bodyPr/>
          <a:lstStyle/>
          <a:p>
            <a:r>
              <a:rPr lang="en-US" sz="3800" b="1" dirty="0" smtClean="0"/>
              <a:t>Confirmatory factor </a:t>
            </a:r>
            <a:br>
              <a:rPr lang="en-US" sz="3800" b="1" dirty="0" smtClean="0"/>
            </a:br>
            <a:r>
              <a:rPr lang="en-US" sz="3800" b="1" dirty="0" smtClean="0"/>
              <a:t>analysis</a:t>
            </a:r>
            <a:endParaRPr lang="en-US" sz="3800" b="1" dirty="0"/>
          </a:p>
        </p:txBody>
      </p:sp>
      <p:sp>
        <p:nvSpPr>
          <p:cNvPr id="5" name="TextBox 4"/>
          <p:cNvSpPr txBox="1"/>
          <p:nvPr/>
        </p:nvSpPr>
        <p:spPr>
          <a:xfrm>
            <a:off x="159741" y="2688851"/>
            <a:ext cx="3066544" cy="3293210"/>
          </a:xfrm>
          <a:prstGeom prst="rect">
            <a:avLst/>
          </a:prstGeom>
          <a:noFill/>
        </p:spPr>
        <p:txBody>
          <a:bodyPr wrap="square" rtlCol="0">
            <a:spAutoFit/>
          </a:bodyPr>
          <a:lstStyle/>
          <a:p>
            <a:r>
              <a:rPr lang="en-US" sz="2000" b="1" dirty="0" smtClean="0"/>
              <a:t>Revised model (19 items): </a:t>
            </a:r>
          </a:p>
          <a:p>
            <a:pPr>
              <a:spcAft>
                <a:spcPts val="600"/>
              </a:spcAft>
            </a:pPr>
            <a:endParaRPr lang="en-US" dirty="0" smtClean="0"/>
          </a:p>
          <a:p>
            <a:pPr marL="457200" indent="-228600">
              <a:spcAft>
                <a:spcPts val="600"/>
              </a:spcAft>
            </a:pPr>
            <a:r>
              <a:rPr lang="en-US" b="1" dirty="0" smtClean="0"/>
              <a:t>Metric			</a:t>
            </a:r>
            <a:r>
              <a:rPr lang="en-US" b="1" dirty="0" err="1" smtClean="0"/>
              <a:t>Thres</a:t>
            </a:r>
            <a:r>
              <a:rPr lang="en-US" b="1" dirty="0" smtClean="0"/>
              <a:t>.	</a:t>
            </a:r>
            <a:endParaRPr lang="en-US" dirty="0" smtClean="0"/>
          </a:p>
          <a:p>
            <a:pPr lvl="1" indent="-228600">
              <a:buFont typeface="Wingdings" charset="2"/>
              <a:buChar char="Ø"/>
            </a:pPr>
            <a:r>
              <a:rPr lang="en-US" dirty="0" smtClean="0"/>
              <a:t>CMIN: 1.977  </a:t>
            </a:r>
            <a:r>
              <a:rPr lang="en-US" dirty="0" smtClean="0">
                <a:solidFill>
                  <a:schemeClr val="tx2"/>
                </a:solidFill>
              </a:rPr>
              <a:t>     </a:t>
            </a:r>
            <a:r>
              <a:rPr lang="en-US" dirty="0" smtClean="0">
                <a:solidFill>
                  <a:schemeClr val="bg2"/>
                </a:solidFill>
              </a:rPr>
              <a:t>&lt;3</a:t>
            </a:r>
          </a:p>
          <a:p>
            <a:pPr lvl="1" indent="-228600">
              <a:buFont typeface="Wingdings" charset="2"/>
              <a:buChar char="Ø"/>
            </a:pPr>
            <a:r>
              <a:rPr lang="en-US" dirty="0" smtClean="0"/>
              <a:t>RMR: .058	&lt;.08</a:t>
            </a:r>
          </a:p>
          <a:p>
            <a:pPr lvl="1" indent="-228600">
              <a:buFont typeface="Wingdings" charset="2"/>
              <a:buChar char="Ø"/>
            </a:pPr>
            <a:r>
              <a:rPr lang="en-US" dirty="0" smtClean="0"/>
              <a:t>CFI: .965		&gt;.90</a:t>
            </a:r>
          </a:p>
          <a:p>
            <a:pPr lvl="1" indent="-228600">
              <a:buFont typeface="Wingdings" charset="2"/>
              <a:buChar char="Ø"/>
            </a:pPr>
            <a:r>
              <a:rPr lang="en-US" dirty="0" smtClean="0"/>
              <a:t>GFI: .931		</a:t>
            </a:r>
            <a:r>
              <a:rPr lang="en-US" dirty="0" smtClean="0">
                <a:solidFill>
                  <a:srgbClr val="000000"/>
                </a:solidFill>
              </a:rPr>
              <a:t>&gt;.90</a:t>
            </a:r>
          </a:p>
          <a:p>
            <a:pPr lvl="1" indent="-228600">
              <a:buFont typeface="Wingdings" charset="2"/>
              <a:buChar char="Ø"/>
            </a:pPr>
            <a:r>
              <a:rPr lang="en-US" dirty="0" smtClean="0"/>
              <a:t>RMSEA: .049	&lt;.08</a:t>
            </a:r>
            <a:endParaRPr lang="en-US" dirty="0"/>
          </a:p>
          <a:p>
            <a:pPr lvl="1" indent="-228600">
              <a:buFont typeface="Wingdings" charset="2"/>
              <a:buChar char="Ø"/>
            </a:pPr>
            <a:endParaRPr lang="en-US" dirty="0"/>
          </a:p>
          <a:p>
            <a:pPr lvl="1" indent="-228600">
              <a:buFont typeface="Wingdings" charset="2"/>
              <a:buChar char="Ø"/>
            </a:pPr>
            <a:endParaRPr lang="en-US" dirty="0"/>
          </a:p>
          <a:p>
            <a:endParaRPr lang="en-US" dirty="0"/>
          </a:p>
        </p:txBody>
      </p:sp>
      <p:sp>
        <p:nvSpPr>
          <p:cNvPr id="7" name="Rectangle 6"/>
          <p:cNvSpPr/>
          <p:nvPr/>
        </p:nvSpPr>
        <p:spPr>
          <a:xfrm>
            <a:off x="3962400" y="2514600"/>
            <a:ext cx="863600" cy="520700"/>
          </a:xfrm>
          <a:prstGeom prst="rect">
            <a:avLst/>
          </a:prstGeom>
          <a:noFill/>
          <a:ln w="38100" cmpd="sng">
            <a:solidFill>
              <a:srgbClr val="8A12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038600" y="5143500"/>
            <a:ext cx="863600" cy="406400"/>
          </a:xfrm>
          <a:prstGeom prst="rect">
            <a:avLst/>
          </a:prstGeom>
          <a:noFill/>
          <a:ln w="38100" cmpd="sng">
            <a:solidFill>
              <a:srgbClr val="8A12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1ABBD891-3050-A942-8C79-99330A2034C3}" type="slidenum">
              <a:rPr lang="en-US" smtClean="0"/>
              <a:t>14</a:t>
            </a:fld>
            <a:endParaRPr lang="en-US"/>
          </a:p>
        </p:txBody>
      </p:sp>
    </p:spTree>
    <p:extLst>
      <p:ext uri="{BB962C8B-B14F-4D97-AF65-F5344CB8AC3E}">
        <p14:creationId xmlns:p14="http://schemas.microsoft.com/office/powerpoint/2010/main" val="75427292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560" y="274638"/>
            <a:ext cx="7620000" cy="1143000"/>
          </a:xfrm>
        </p:spPr>
        <p:txBody>
          <a:bodyPr/>
          <a:lstStyle/>
          <a:p>
            <a:r>
              <a:rPr lang="en-US" sz="3800" b="1" dirty="0" smtClean="0"/>
              <a:t>Internal reliability &amp; validity</a:t>
            </a:r>
            <a:endParaRPr lang="en-US" sz="3800" b="1" dirty="0"/>
          </a:p>
        </p:txBody>
      </p:sp>
      <p:grpSp>
        <p:nvGrpSpPr>
          <p:cNvPr id="10" name="Group 9"/>
          <p:cNvGrpSpPr/>
          <p:nvPr/>
        </p:nvGrpSpPr>
        <p:grpSpPr>
          <a:xfrm>
            <a:off x="358560" y="1286338"/>
            <a:ext cx="7794014" cy="2013777"/>
            <a:chOff x="457200" y="1469410"/>
            <a:chExt cx="7794014" cy="2013777"/>
          </a:xfrm>
        </p:grpSpPr>
        <p:graphicFrame>
          <p:nvGraphicFramePr>
            <p:cNvPr id="5" name="Object 4"/>
            <p:cNvGraphicFramePr>
              <a:graphicFrameLocks noChangeAspect="1"/>
            </p:cNvGraphicFramePr>
            <p:nvPr>
              <p:extLst>
                <p:ext uri="{D42A27DB-BD31-4B8C-83A1-F6EECF244321}">
                  <p14:modId xmlns:p14="http://schemas.microsoft.com/office/powerpoint/2010/main" val="150794645"/>
                </p:ext>
              </p:extLst>
            </p:nvPr>
          </p:nvGraphicFramePr>
          <p:xfrm>
            <a:off x="457200" y="1807230"/>
            <a:ext cx="7794014" cy="1675957"/>
          </p:xfrm>
          <a:graphic>
            <a:graphicData uri="http://schemas.openxmlformats.org/presentationml/2006/ole">
              <mc:AlternateContent xmlns:mc="http://schemas.openxmlformats.org/markup-compatibility/2006">
                <mc:Choice xmlns:v="urn:schemas-microsoft-com:vml" Requires="v">
                  <p:oleObj spid="_x0000_s5176" name="Document" r:id="rId5" imgW="6083300" imgH="1308100" progId="Word.Document.12">
                    <p:embed/>
                  </p:oleObj>
                </mc:Choice>
                <mc:Fallback>
                  <p:oleObj name="Document" r:id="rId5" imgW="6083300" imgH="1308100" progId="Word.Document.12">
                    <p:embed/>
                    <p:pic>
                      <p:nvPicPr>
                        <p:cNvPr id="0" name=""/>
                        <p:cNvPicPr/>
                        <p:nvPr/>
                      </p:nvPicPr>
                      <p:blipFill>
                        <a:blip r:embed="rId6"/>
                        <a:stretch>
                          <a:fillRect/>
                        </a:stretch>
                      </p:blipFill>
                      <p:spPr>
                        <a:xfrm>
                          <a:off x="457200" y="1807230"/>
                          <a:ext cx="7794014" cy="1675957"/>
                        </a:xfrm>
                        <a:prstGeom prst="rect">
                          <a:avLst/>
                        </a:prstGeom>
                      </p:spPr>
                    </p:pic>
                  </p:oleObj>
                </mc:Fallback>
              </mc:AlternateContent>
            </a:graphicData>
          </a:graphic>
        </p:graphicFrame>
        <p:sp>
          <p:nvSpPr>
            <p:cNvPr id="7" name="TextBox 6"/>
            <p:cNvSpPr txBox="1"/>
            <p:nvPr/>
          </p:nvSpPr>
          <p:spPr>
            <a:xfrm>
              <a:off x="471346" y="1469410"/>
              <a:ext cx="2210862" cy="369332"/>
            </a:xfrm>
            <a:prstGeom prst="rect">
              <a:avLst/>
            </a:prstGeom>
            <a:noFill/>
          </p:spPr>
          <p:txBody>
            <a:bodyPr wrap="none" rtlCol="0">
              <a:spAutoFit/>
            </a:bodyPr>
            <a:lstStyle/>
            <a:p>
              <a:r>
                <a:rPr lang="en-US" b="1" dirty="0" smtClean="0"/>
                <a:t>Full 23-item measure</a:t>
              </a:r>
              <a:endParaRPr lang="en-US" b="1" dirty="0"/>
            </a:p>
          </p:txBody>
        </p:sp>
      </p:grpSp>
      <p:grpSp>
        <p:nvGrpSpPr>
          <p:cNvPr id="9" name="Group 8"/>
          <p:cNvGrpSpPr/>
          <p:nvPr/>
        </p:nvGrpSpPr>
        <p:grpSpPr>
          <a:xfrm>
            <a:off x="372706" y="3080689"/>
            <a:ext cx="7740803" cy="2022404"/>
            <a:chOff x="471346" y="3412507"/>
            <a:chExt cx="7740803" cy="2022404"/>
          </a:xfrm>
        </p:grpSpPr>
        <p:graphicFrame>
          <p:nvGraphicFramePr>
            <p:cNvPr id="6" name="Object 5"/>
            <p:cNvGraphicFramePr>
              <a:graphicFrameLocks noChangeAspect="1"/>
            </p:cNvGraphicFramePr>
            <p:nvPr>
              <p:extLst>
                <p:ext uri="{D42A27DB-BD31-4B8C-83A1-F6EECF244321}">
                  <p14:modId xmlns:p14="http://schemas.microsoft.com/office/powerpoint/2010/main" val="159259818"/>
                </p:ext>
              </p:extLst>
            </p:nvPr>
          </p:nvGraphicFramePr>
          <p:xfrm>
            <a:off x="471346" y="3770396"/>
            <a:ext cx="7740803" cy="1664515"/>
          </p:xfrm>
          <a:graphic>
            <a:graphicData uri="http://schemas.openxmlformats.org/presentationml/2006/ole">
              <mc:AlternateContent xmlns:mc="http://schemas.openxmlformats.org/markup-compatibility/2006">
                <mc:Choice xmlns:v="urn:schemas-microsoft-com:vml" Requires="v">
                  <p:oleObj spid="_x0000_s5177" name="Document" r:id="rId8" imgW="6083300" imgH="1308100" progId="Word.Document.12">
                    <p:embed/>
                  </p:oleObj>
                </mc:Choice>
                <mc:Fallback>
                  <p:oleObj name="Document" r:id="rId8" imgW="6083300" imgH="1308100" progId="Word.Document.12">
                    <p:embed/>
                    <p:pic>
                      <p:nvPicPr>
                        <p:cNvPr id="0" name=""/>
                        <p:cNvPicPr/>
                        <p:nvPr/>
                      </p:nvPicPr>
                      <p:blipFill>
                        <a:blip r:embed="rId9"/>
                        <a:stretch>
                          <a:fillRect/>
                        </a:stretch>
                      </p:blipFill>
                      <p:spPr>
                        <a:xfrm>
                          <a:off x="471346" y="3770396"/>
                          <a:ext cx="7740803" cy="1664515"/>
                        </a:xfrm>
                        <a:prstGeom prst="rect">
                          <a:avLst/>
                        </a:prstGeom>
                      </p:spPr>
                    </p:pic>
                  </p:oleObj>
                </mc:Fallback>
              </mc:AlternateContent>
            </a:graphicData>
          </a:graphic>
        </p:graphicFrame>
        <p:sp>
          <p:nvSpPr>
            <p:cNvPr id="8" name="Rectangle 7"/>
            <p:cNvSpPr/>
            <p:nvPr/>
          </p:nvSpPr>
          <p:spPr>
            <a:xfrm>
              <a:off x="485210" y="3412507"/>
              <a:ext cx="2725288" cy="369332"/>
            </a:xfrm>
            <a:prstGeom prst="rect">
              <a:avLst/>
            </a:prstGeom>
          </p:spPr>
          <p:txBody>
            <a:bodyPr wrap="none">
              <a:spAutoFit/>
            </a:bodyPr>
            <a:lstStyle/>
            <a:p>
              <a:r>
                <a:rPr lang="en-US" b="1" dirty="0" smtClean="0"/>
                <a:t>Adjusted 19-item measure</a:t>
              </a:r>
              <a:endParaRPr lang="en-US" b="1" dirty="0"/>
            </a:p>
          </p:txBody>
        </p:sp>
      </p:grpSp>
      <p:sp>
        <p:nvSpPr>
          <p:cNvPr id="11" name="TextBox 10"/>
          <p:cNvSpPr txBox="1"/>
          <p:nvPr/>
        </p:nvSpPr>
        <p:spPr>
          <a:xfrm>
            <a:off x="391460" y="5103093"/>
            <a:ext cx="3263145" cy="1477328"/>
          </a:xfrm>
          <a:prstGeom prst="rect">
            <a:avLst/>
          </a:prstGeom>
          <a:noFill/>
        </p:spPr>
        <p:txBody>
          <a:bodyPr wrap="none" rtlCol="0">
            <a:spAutoFit/>
          </a:bodyPr>
          <a:lstStyle/>
          <a:p>
            <a:r>
              <a:rPr lang="en-US" b="1" dirty="0" smtClean="0"/>
              <a:t>Notes: </a:t>
            </a:r>
          </a:p>
          <a:p>
            <a:r>
              <a:rPr lang="en-US" dirty="0" smtClean="0"/>
              <a:t>CR=Composite Reliability</a:t>
            </a:r>
          </a:p>
          <a:p>
            <a:r>
              <a:rPr lang="en-US" dirty="0" smtClean="0"/>
              <a:t>AVE=Average </a:t>
            </a:r>
            <a:r>
              <a:rPr lang="en-US" dirty="0"/>
              <a:t>Variance Extracted </a:t>
            </a:r>
          </a:p>
          <a:p>
            <a:r>
              <a:rPr lang="en-US" dirty="0" smtClean="0"/>
              <a:t>MSV=Maximum </a:t>
            </a:r>
            <a:r>
              <a:rPr lang="en-US" dirty="0"/>
              <a:t>Shared Variance </a:t>
            </a:r>
            <a:endParaRPr lang="en-US" dirty="0" smtClean="0"/>
          </a:p>
          <a:p>
            <a:r>
              <a:rPr lang="en-US" dirty="0" smtClean="0"/>
              <a:t>ASV=Average </a:t>
            </a:r>
            <a:r>
              <a:rPr lang="en-US" dirty="0"/>
              <a:t>Shared </a:t>
            </a:r>
            <a:r>
              <a:rPr lang="en-US" dirty="0" smtClean="0"/>
              <a:t>Variance </a:t>
            </a:r>
            <a:endParaRPr lang="en-US" dirty="0"/>
          </a:p>
        </p:txBody>
      </p:sp>
      <p:sp>
        <p:nvSpPr>
          <p:cNvPr id="12" name="TextBox 11"/>
          <p:cNvSpPr txBox="1"/>
          <p:nvPr/>
        </p:nvSpPr>
        <p:spPr>
          <a:xfrm>
            <a:off x="4064356" y="5101985"/>
            <a:ext cx="4231838" cy="1754327"/>
          </a:xfrm>
          <a:prstGeom prst="rect">
            <a:avLst/>
          </a:prstGeom>
          <a:noFill/>
        </p:spPr>
        <p:txBody>
          <a:bodyPr wrap="square" rtlCol="0">
            <a:spAutoFit/>
          </a:bodyPr>
          <a:lstStyle/>
          <a:p>
            <a:r>
              <a:rPr lang="en-US" b="1" dirty="0" smtClean="0"/>
              <a:t>Thresholds:</a:t>
            </a:r>
          </a:p>
          <a:p>
            <a:r>
              <a:rPr lang="en-US" dirty="0" smtClean="0"/>
              <a:t>Reliability: CR &gt; .7</a:t>
            </a:r>
          </a:p>
          <a:p>
            <a:r>
              <a:rPr lang="en-US" dirty="0" smtClean="0"/>
              <a:t>Convergent Validity: CR&gt;AVE; AVE&gt;.5</a:t>
            </a:r>
          </a:p>
          <a:p>
            <a:r>
              <a:rPr lang="en-US" dirty="0" smtClean="0"/>
              <a:t>Discriminant Validity:  MSV&lt;AVE; ASV&lt;AVE</a:t>
            </a:r>
          </a:p>
          <a:p>
            <a:endParaRPr lang="en-US" dirty="0" smtClean="0"/>
          </a:p>
          <a:p>
            <a:endParaRPr lang="en-US" dirty="0"/>
          </a:p>
        </p:txBody>
      </p:sp>
      <p:sp>
        <p:nvSpPr>
          <p:cNvPr id="13" name="Slide Number Placeholder 12"/>
          <p:cNvSpPr>
            <a:spLocks noGrp="1"/>
          </p:cNvSpPr>
          <p:nvPr>
            <p:ph type="sldNum" sz="quarter" idx="12"/>
          </p:nvPr>
        </p:nvSpPr>
        <p:spPr/>
        <p:txBody>
          <a:bodyPr/>
          <a:lstStyle/>
          <a:p>
            <a:fld id="{1ABBD891-3050-A942-8C79-99330A2034C3}" type="slidenum">
              <a:rPr lang="en-US" smtClean="0"/>
              <a:t>15</a:t>
            </a:fld>
            <a:endParaRPr lang="en-US"/>
          </a:p>
        </p:txBody>
      </p:sp>
    </p:spTree>
    <p:extLst>
      <p:ext uri="{BB962C8B-B14F-4D97-AF65-F5344CB8AC3E}">
        <p14:creationId xmlns:p14="http://schemas.microsoft.com/office/powerpoint/2010/main" val="100154323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normAutofit/>
          </a:bodyPr>
          <a:lstStyle/>
          <a:p>
            <a:pPr marL="571500" indent="-457200">
              <a:spcAft>
                <a:spcPts val="1200"/>
              </a:spcAft>
              <a:buFont typeface="+mj-lt"/>
              <a:buAutoNum type="arabicPeriod"/>
            </a:pPr>
            <a:r>
              <a:rPr lang="en-US" sz="2500" dirty="0" smtClean="0"/>
              <a:t>Retest 23-item relationship maintenance strategies measure with new sample to further establish validity.</a:t>
            </a:r>
          </a:p>
          <a:p>
            <a:pPr marL="571500" indent="-457200">
              <a:spcAft>
                <a:spcPts val="1200"/>
              </a:spcAft>
              <a:buFont typeface="+mj-lt"/>
              <a:buAutoNum type="arabicPeriod"/>
            </a:pPr>
            <a:r>
              <a:rPr lang="en-US" sz="2500" dirty="0" smtClean="0"/>
              <a:t>Include additional items that tap into underlying constructs of Social Information Seeking subscale.</a:t>
            </a:r>
          </a:p>
          <a:p>
            <a:pPr marL="571500" indent="-457200">
              <a:spcAft>
                <a:spcPts val="1200"/>
              </a:spcAft>
              <a:buFont typeface="+mj-lt"/>
              <a:buAutoNum type="arabicPeriod"/>
            </a:pPr>
            <a:r>
              <a:rPr lang="en-US" sz="2500" dirty="0" smtClean="0"/>
              <a:t>Also collect data on engagement in Stafford &amp; Canary’s relationship maintenance items. </a:t>
            </a:r>
          </a:p>
          <a:p>
            <a:pPr marL="571500" indent="-457200">
              <a:spcAft>
                <a:spcPts val="1200"/>
              </a:spcAft>
              <a:buFont typeface="+mj-lt"/>
              <a:buAutoNum type="arabicPeriod"/>
            </a:pPr>
            <a:r>
              <a:rPr lang="en-US" sz="2500" dirty="0" smtClean="0"/>
              <a:t>Compare scales’ predictive ability against relational outcomes to establish concurrent validity. </a:t>
            </a:r>
            <a:endParaRPr lang="en-US" sz="2500" dirty="0"/>
          </a:p>
        </p:txBody>
      </p:sp>
      <p:sp>
        <p:nvSpPr>
          <p:cNvPr id="4" name="Slide Number Placeholder 3"/>
          <p:cNvSpPr>
            <a:spLocks noGrp="1"/>
          </p:cNvSpPr>
          <p:nvPr>
            <p:ph type="sldNum" sz="quarter" idx="12"/>
          </p:nvPr>
        </p:nvSpPr>
        <p:spPr/>
        <p:txBody>
          <a:bodyPr/>
          <a:lstStyle/>
          <a:p>
            <a:fld id="{1ABBD891-3050-A942-8C79-99330A2034C3}" type="slidenum">
              <a:rPr lang="en-US" smtClean="0"/>
              <a:t>16</a:t>
            </a:fld>
            <a:endParaRPr lang="en-US"/>
          </a:p>
        </p:txBody>
      </p:sp>
    </p:spTree>
    <p:extLst>
      <p:ext uri="{BB962C8B-B14F-4D97-AF65-F5344CB8AC3E}">
        <p14:creationId xmlns:p14="http://schemas.microsoft.com/office/powerpoint/2010/main" val="203152577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803687" cy="1143000"/>
          </a:xfrm>
        </p:spPr>
        <p:txBody>
          <a:bodyPr/>
          <a:lstStyle/>
          <a:p>
            <a:r>
              <a:rPr lang="en-US" dirty="0" smtClean="0"/>
              <a:t>Why is this measure important?</a:t>
            </a:r>
            <a:endParaRPr lang="en-US" dirty="0"/>
          </a:p>
        </p:txBody>
      </p:sp>
      <p:sp>
        <p:nvSpPr>
          <p:cNvPr id="3" name="Content Placeholder 2"/>
          <p:cNvSpPr>
            <a:spLocks noGrp="1"/>
          </p:cNvSpPr>
          <p:nvPr>
            <p:ph idx="1"/>
          </p:nvPr>
        </p:nvSpPr>
        <p:spPr>
          <a:xfrm>
            <a:off x="457200" y="1600200"/>
            <a:ext cx="4775200" cy="4800600"/>
          </a:xfrm>
        </p:spPr>
        <p:txBody>
          <a:bodyPr>
            <a:noAutofit/>
          </a:bodyPr>
          <a:lstStyle/>
          <a:p>
            <a:pPr marL="114300" indent="0">
              <a:buNone/>
            </a:pPr>
            <a:r>
              <a:rPr lang="en-US" sz="2400" dirty="0" smtClean="0"/>
              <a:t>CMC facilitates relationship maintenance among various ties. </a:t>
            </a:r>
          </a:p>
          <a:p>
            <a:pPr marL="114300" indent="0">
              <a:buNone/>
            </a:pPr>
            <a:endParaRPr lang="en-US" sz="2400" dirty="0"/>
          </a:p>
          <a:p>
            <a:pPr marL="114300" indent="0">
              <a:buNone/>
            </a:pPr>
            <a:r>
              <a:rPr lang="en-US" sz="2400" dirty="0" smtClean="0"/>
              <a:t>CMC researchers need valid and reliable measures accounting for  affordances of these technologies. </a:t>
            </a:r>
          </a:p>
          <a:p>
            <a:pPr marL="114300" indent="0">
              <a:buNone/>
            </a:pPr>
            <a:endParaRPr lang="en-US" sz="2400" dirty="0"/>
          </a:p>
          <a:p>
            <a:pPr marL="114300" indent="0">
              <a:buNone/>
            </a:pPr>
            <a:r>
              <a:rPr lang="en-US" sz="2400" dirty="0" smtClean="0"/>
              <a:t>Additional analyses revealed that engagement in these strategies is associated with relational benefits and that these benefits vary by relational type.</a:t>
            </a:r>
            <a:endParaRPr lang="en-US" sz="2400" dirty="0"/>
          </a:p>
        </p:txBody>
      </p:sp>
      <p:pic>
        <p:nvPicPr>
          <p:cNvPr id="4" name="Picture 3" descr="FB_mem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2400" y="2027238"/>
            <a:ext cx="3205811" cy="3205811"/>
          </a:xfrm>
          <a:prstGeom prst="rect">
            <a:avLst/>
          </a:prstGeom>
        </p:spPr>
      </p:pic>
      <p:sp>
        <p:nvSpPr>
          <p:cNvPr id="5" name="Slide Number Placeholder 4"/>
          <p:cNvSpPr>
            <a:spLocks noGrp="1"/>
          </p:cNvSpPr>
          <p:nvPr>
            <p:ph type="sldNum" sz="quarter" idx="12"/>
          </p:nvPr>
        </p:nvSpPr>
        <p:spPr/>
        <p:txBody>
          <a:bodyPr/>
          <a:lstStyle/>
          <a:p>
            <a:fld id="{1ABBD891-3050-A942-8C79-99330A2034C3}" type="slidenum">
              <a:rPr lang="en-US" smtClean="0"/>
              <a:t>17</a:t>
            </a:fld>
            <a:endParaRPr lang="en-US"/>
          </a:p>
        </p:txBody>
      </p:sp>
    </p:spTree>
    <p:extLst>
      <p:ext uri="{BB962C8B-B14F-4D97-AF65-F5344CB8AC3E}">
        <p14:creationId xmlns:p14="http://schemas.microsoft.com/office/powerpoint/2010/main" val="291025987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47797B9-E52B-904A-8A0E-8F7D2416C969}" type="slidenum">
              <a:rPr lang="en-US" smtClean="0"/>
              <a:t>18</a:t>
            </a:fld>
            <a:endParaRPr lang="en-US" dirty="0"/>
          </a:p>
        </p:txBody>
      </p:sp>
      <p:sp>
        <p:nvSpPr>
          <p:cNvPr id="3" name="Content Placeholder 2"/>
          <p:cNvSpPr>
            <a:spLocks noGrp="1"/>
          </p:cNvSpPr>
          <p:nvPr>
            <p:ph idx="4294967295"/>
          </p:nvPr>
        </p:nvSpPr>
        <p:spPr>
          <a:xfrm>
            <a:off x="775727" y="-192336"/>
            <a:ext cx="6869673" cy="3932238"/>
          </a:xfrm>
        </p:spPr>
        <p:txBody>
          <a:bodyPr>
            <a:normAutofit fontScale="92500" lnSpcReduction="10000"/>
          </a:bodyPr>
          <a:lstStyle/>
          <a:p>
            <a:pPr marL="0" indent="0">
              <a:buNone/>
            </a:pPr>
            <a:endParaRPr lang="en-US" sz="4100" b="1" dirty="0" smtClean="0">
              <a:latin typeface="Savoye LET Plain:1.0"/>
              <a:cs typeface="Savoye LET Plain:1.0"/>
            </a:endParaRPr>
          </a:p>
          <a:p>
            <a:pPr marL="0" indent="0">
              <a:buNone/>
            </a:pPr>
            <a:r>
              <a:rPr lang="en-US" sz="4500" b="1" i="1" dirty="0" smtClean="0">
                <a:latin typeface="Savoye LET Plain:1.0"/>
                <a:cs typeface="Savoye LET Plain:1.0"/>
              </a:rPr>
              <a:t>“I </a:t>
            </a:r>
            <a:r>
              <a:rPr lang="en-US" sz="4500" b="1" i="1" dirty="0">
                <a:latin typeface="Savoye LET Plain:1.0"/>
                <a:cs typeface="Savoye LET Plain:1.0"/>
              </a:rPr>
              <a:t>suspect that Facebook’s one great contribution has been to slow down that rate of relationship decay by allowing us to keep in touch with friends over long </a:t>
            </a:r>
            <a:r>
              <a:rPr lang="en-US" sz="4500" b="1" i="1" dirty="0" smtClean="0">
                <a:latin typeface="Savoye LET Plain:1.0"/>
                <a:cs typeface="Savoye LET Plain:1.0"/>
              </a:rPr>
              <a:t>distances.”</a:t>
            </a:r>
            <a:r>
              <a:rPr lang="en-US" sz="4500" b="1" dirty="0" smtClean="0">
                <a:latin typeface="Savoye LET Plain:1.0"/>
                <a:cs typeface="Savoye LET Plain:1.0"/>
              </a:rPr>
              <a:t> </a:t>
            </a:r>
            <a:endParaRPr lang="en-US" sz="4400" b="1" dirty="0" smtClean="0">
              <a:latin typeface="Savoye LET Plain:1.0"/>
              <a:cs typeface="Savoye LET Plain:1.0"/>
            </a:endParaRPr>
          </a:p>
          <a:p>
            <a:pPr marL="0" indent="0" algn="r">
              <a:spcBef>
                <a:spcPts val="600"/>
              </a:spcBef>
              <a:buNone/>
            </a:pPr>
            <a:r>
              <a:rPr lang="en-US" sz="4400" dirty="0" smtClean="0">
                <a:latin typeface="Savoye LET Plain:1.0"/>
                <a:cs typeface="Savoye LET Plain:1.0"/>
              </a:rPr>
              <a:t>--Robin Dunbar</a:t>
            </a:r>
            <a:endParaRPr lang="en-US" sz="4400" dirty="0">
              <a:latin typeface="Savoye LET Plain:1.0"/>
              <a:cs typeface="Savoye LET Plain:1.0"/>
            </a:endParaRPr>
          </a:p>
        </p:txBody>
      </p:sp>
      <p:sp>
        <p:nvSpPr>
          <p:cNvPr id="8" name="TextBox 7"/>
          <p:cNvSpPr txBox="1"/>
          <p:nvPr/>
        </p:nvSpPr>
        <p:spPr>
          <a:xfrm>
            <a:off x="657439" y="3773112"/>
            <a:ext cx="6987961" cy="2646879"/>
          </a:xfrm>
          <a:prstGeom prst="rect">
            <a:avLst/>
          </a:prstGeom>
          <a:noFill/>
        </p:spPr>
        <p:txBody>
          <a:bodyPr wrap="none" rtlCol="0">
            <a:spAutoFit/>
          </a:bodyPr>
          <a:lstStyle/>
          <a:p>
            <a:r>
              <a:rPr lang="en-US" sz="3000" b="1" dirty="0" smtClean="0">
                <a:latin typeface="Calibri"/>
                <a:cs typeface="Calibri"/>
              </a:rPr>
              <a:t>Thanks!</a:t>
            </a:r>
          </a:p>
          <a:p>
            <a:endParaRPr lang="en-US" sz="1600" b="1" dirty="0" smtClean="0">
              <a:latin typeface="Calibri"/>
              <a:cs typeface="Calibri"/>
            </a:endParaRPr>
          </a:p>
          <a:p>
            <a:r>
              <a:rPr lang="en-US" sz="2400" b="1" dirty="0">
                <a:solidFill>
                  <a:srgbClr val="000000"/>
                </a:solidFill>
                <a:latin typeface="Calibri"/>
                <a:cs typeface="Calibri"/>
              </a:rPr>
              <a:t>Jessica Vitak</a:t>
            </a:r>
          </a:p>
          <a:p>
            <a:r>
              <a:rPr lang="en-US" sz="2400" dirty="0">
                <a:solidFill>
                  <a:srgbClr val="000000"/>
                </a:solidFill>
                <a:latin typeface="Calibri"/>
                <a:cs typeface="Calibri"/>
              </a:rPr>
              <a:t>College of Information Studies, University of Maryland</a:t>
            </a:r>
          </a:p>
          <a:p>
            <a:r>
              <a:rPr lang="en-US" sz="2400" dirty="0">
                <a:solidFill>
                  <a:srgbClr val="000000"/>
                </a:solidFill>
                <a:latin typeface="Calibri"/>
                <a:cs typeface="Calibri"/>
                <a:hlinkClick r:id="rId3"/>
              </a:rPr>
              <a:t>jvitak@umd.edu</a:t>
            </a:r>
            <a:r>
              <a:rPr lang="en-US" sz="2400" dirty="0">
                <a:solidFill>
                  <a:srgbClr val="000000"/>
                </a:solidFill>
                <a:latin typeface="Calibri"/>
                <a:cs typeface="Calibri"/>
              </a:rPr>
              <a:t> | </a:t>
            </a:r>
            <a:r>
              <a:rPr lang="en-US" sz="2400" dirty="0" smtClean="0">
                <a:solidFill>
                  <a:srgbClr val="000000"/>
                </a:solidFill>
                <a:latin typeface="Calibri"/>
                <a:cs typeface="Calibri"/>
              </a:rPr>
              <a:t>Twitter: @jvitak</a:t>
            </a:r>
          </a:p>
          <a:p>
            <a:r>
              <a:rPr lang="en-US" sz="2400" dirty="0">
                <a:latin typeface="Calibri"/>
                <a:cs typeface="Calibri"/>
              </a:rPr>
              <a:t>Find this paper at </a:t>
            </a:r>
            <a:r>
              <a:rPr lang="en-US" sz="2400" dirty="0">
                <a:latin typeface="Calibri"/>
                <a:cs typeface="Calibri"/>
                <a:hlinkClick r:id="rId4" action="ppaction://hlinkfile"/>
              </a:rPr>
              <a:t>jessicavitak.com/cv</a:t>
            </a:r>
            <a:r>
              <a:rPr lang="en-US" sz="2400" dirty="0">
                <a:latin typeface="Calibri"/>
                <a:cs typeface="Calibri"/>
              </a:rPr>
              <a:t> </a:t>
            </a:r>
          </a:p>
          <a:p>
            <a:endParaRPr lang="en-US" sz="2400" dirty="0">
              <a:solidFill>
                <a:srgbClr val="000000"/>
              </a:solidFill>
              <a:latin typeface="Calibri"/>
              <a:cs typeface="Calibri"/>
            </a:endParaRPr>
          </a:p>
        </p:txBody>
      </p:sp>
      <p:cxnSp>
        <p:nvCxnSpPr>
          <p:cNvPr id="10" name="Straight Connector 9"/>
          <p:cNvCxnSpPr/>
          <p:nvPr/>
        </p:nvCxnSpPr>
        <p:spPr>
          <a:xfrm>
            <a:off x="0" y="3600202"/>
            <a:ext cx="8531788" cy="0"/>
          </a:xfrm>
          <a:prstGeom prst="line">
            <a:avLst/>
          </a:prstGeom>
          <a:ln w="12700" cmpd="sng">
            <a:solidFill>
              <a:srgbClr val="8A1219"/>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0800" y="399802"/>
            <a:ext cx="8531788" cy="0"/>
          </a:xfrm>
          <a:prstGeom prst="line">
            <a:avLst/>
          </a:prstGeom>
          <a:ln w="12700" cmpd="sng">
            <a:solidFill>
              <a:srgbClr val="8A121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33901" y="6261347"/>
            <a:ext cx="7620000" cy="523220"/>
          </a:xfrm>
          <a:prstGeom prst="rect">
            <a:avLst/>
          </a:prstGeom>
          <a:noFill/>
        </p:spPr>
        <p:txBody>
          <a:bodyPr wrap="square" rtlCol="0">
            <a:spAutoFit/>
          </a:bodyPr>
          <a:lstStyle/>
          <a:p>
            <a:r>
              <a:rPr lang="en-US" sz="1400" i="1" dirty="0" smtClean="0"/>
              <a:t>This study was funded through a research grant from the College of Communication Arts &amp; Sciences at Michigan State University.</a:t>
            </a:r>
            <a:endParaRPr lang="en-US" sz="1400" i="1" dirty="0"/>
          </a:p>
        </p:txBody>
      </p:sp>
    </p:spTree>
    <p:extLst>
      <p:ext uri="{BB962C8B-B14F-4D97-AF65-F5344CB8AC3E}">
        <p14:creationId xmlns:p14="http://schemas.microsoft.com/office/powerpoint/2010/main" val="407684068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Custom 12">
      <a:dk1>
        <a:sysClr val="windowText" lastClr="000000"/>
      </a:dk1>
      <a:lt1>
        <a:sysClr val="window" lastClr="FFFFFF"/>
      </a:lt1>
      <a:dk2>
        <a:srgbClr val="B81821"/>
      </a:dk2>
      <a:lt2>
        <a:srgbClr val="040404"/>
      </a:lt2>
      <a:accent1>
        <a:srgbClr val="030303"/>
      </a:accent1>
      <a:accent2>
        <a:srgbClr val="EB2716"/>
      </a:accent2>
      <a:accent3>
        <a:srgbClr val="E2751D"/>
      </a:accent3>
      <a:accent4>
        <a:srgbClr val="FFB400"/>
      </a:accent4>
      <a:accent5>
        <a:srgbClr val="7EB606"/>
      </a:accent5>
      <a:accent6>
        <a:srgbClr val="C00000"/>
      </a:accent6>
      <a:hlink>
        <a:srgbClr val="7030A0"/>
      </a:hlink>
      <a:folHlink>
        <a:srgbClr val="00B0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4531</TotalTime>
  <Words>2126</Words>
  <Application>Microsoft Macintosh PowerPoint</Application>
  <PresentationFormat>On-screen Show (4:3)</PresentationFormat>
  <Paragraphs>236</Paragraphs>
  <Slides>18</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Default Theme</vt:lpstr>
      <vt:lpstr>Document</vt:lpstr>
      <vt:lpstr>Connecting in  the Facebook Age:  Development and  Validation of a New Measure of Relationship Maintenance </vt:lpstr>
      <vt:lpstr>Why relationship maintenance matters</vt:lpstr>
      <vt:lpstr>Measuring relationship maintenance</vt:lpstr>
      <vt:lpstr>What’s wrong with existing measures?</vt:lpstr>
      <vt:lpstr>PowerPoint Presentation</vt:lpstr>
      <vt:lpstr>Devising a new measure of relationship maintenance</vt:lpstr>
      <vt:lpstr>Relationship Maintenance Constructs</vt:lpstr>
      <vt:lpstr>Relationship Maintenance Constructs</vt:lpstr>
      <vt:lpstr>Relationship Maintenance Constructs</vt:lpstr>
      <vt:lpstr>Relationship Maintenance Constructs</vt:lpstr>
      <vt:lpstr>Convergent validity testing</vt:lpstr>
      <vt:lpstr>Confirmatory factor  analysis</vt:lpstr>
      <vt:lpstr>Confirmatory factor  analysis</vt:lpstr>
      <vt:lpstr>Confirmatory factor  analysis</vt:lpstr>
      <vt:lpstr>Internal reliability &amp; validity</vt:lpstr>
      <vt:lpstr>Next Steps</vt:lpstr>
      <vt:lpstr>Why is this measure important?</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Vitak</dc:creator>
  <cp:lastModifiedBy>Jessica Vitak</cp:lastModifiedBy>
  <cp:revision>65</cp:revision>
  <dcterms:created xsi:type="dcterms:W3CDTF">2014-05-20T17:49:57Z</dcterms:created>
  <dcterms:modified xsi:type="dcterms:W3CDTF">2014-05-24T20:30:33Z</dcterms:modified>
</cp:coreProperties>
</file>